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9f1c76f4ba44af3" /><Relationship Type="http://schemas.openxmlformats.org/officeDocument/2006/relationships/extended-properties" Target="/docProps/app.xml" Id="Re2e0e2f989b3459c" /><Relationship Type="http://schemas.openxmlformats.org/officeDocument/2006/relationships/officeDocument" Target="/ppt/presentation.xml" Id="R2193a272ae6a4735" /></Relationships>
</file>

<file path=ppt/presentation.xml><?xml version="1.0" encoding="utf-8"?>
<p:presentation xmlns:p="http://schemas.openxmlformats.org/presentationml/2006/main">
  <p:sldMasterIdLst>
    <p:sldMasterId xmlns:r="http://schemas.openxmlformats.org/officeDocument/2006/relationships" id="2147483648" r:id="Rdf64cacd00f4454f"/>
  </p:sldMasterIdLst>
  <p:notesMasterIdLst>
    <p:notesMasterId xmlns:r="http://schemas.openxmlformats.org/officeDocument/2006/relationships" r:id="R64428fd374294695"/>
  </p:notesMasterIdLst>
  <p:sldIdLst>
    <p:sldId xmlns:r="http://schemas.openxmlformats.org/officeDocument/2006/relationships" id="256" r:id="Rb3478f26baa74237"/>
    <p:sldId xmlns:r="http://schemas.openxmlformats.org/officeDocument/2006/relationships" id="257" r:id="R0a398068d6484803"/>
    <p:sldId xmlns:r="http://schemas.openxmlformats.org/officeDocument/2006/relationships" id="258" r:id="R549717e87e3c450d"/>
    <p:sldId xmlns:r="http://schemas.openxmlformats.org/officeDocument/2006/relationships" id="259" r:id="R59e8d307d0134363"/>
    <p:sldId xmlns:r="http://schemas.openxmlformats.org/officeDocument/2006/relationships" id="260" r:id="R72c4eb6c7a044c43"/>
    <p:sldId xmlns:r="http://schemas.openxmlformats.org/officeDocument/2006/relationships" id="261" r:id="R1da63000f475454c"/>
    <p:sldId xmlns:r="http://schemas.openxmlformats.org/officeDocument/2006/relationships" id="262" r:id="R543f2e1fc11b4cb5"/>
    <p:sldId xmlns:r="http://schemas.openxmlformats.org/officeDocument/2006/relationships" id="263" r:id="R672fffb4b6ff4497"/>
    <p:sldId xmlns:r="http://schemas.openxmlformats.org/officeDocument/2006/relationships" id="264" r:id="R5bfbb44027ac4d1e"/>
    <p:sldId xmlns:r="http://schemas.openxmlformats.org/officeDocument/2006/relationships" id="265" r:id="R9dd5382ea5e54f61"/>
    <p:sldId xmlns:r="http://schemas.openxmlformats.org/officeDocument/2006/relationships" id="266" r:id="Race8cae6ed784307"/>
    <p:sldId xmlns:r="http://schemas.openxmlformats.org/officeDocument/2006/relationships" id="267" r:id="R97f97e7be3e34d66"/>
    <p:sldId xmlns:r="http://schemas.openxmlformats.org/officeDocument/2006/relationships" id="268" r:id="Rdf3cd0d2f79248ff"/>
    <p:sldId xmlns:r="http://schemas.openxmlformats.org/officeDocument/2006/relationships" id="269" r:id="R830fd2d0078f4e5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fc241b9254543a6" /><Relationship Type="http://schemas.openxmlformats.org/officeDocument/2006/relationships/slideMaster" Target="/ppt/slideMasters/slideMaster1.xml" Id="Rdf64cacd00f4454f" /><Relationship Type="http://schemas.openxmlformats.org/officeDocument/2006/relationships/notesMaster" Target="/ppt/notesMasters/notesMaster1.xml" Id="R64428fd374294695" /><Relationship Type="http://schemas.openxmlformats.org/officeDocument/2006/relationships/presProps" Target="/ppt/presProps.xml" Id="R5842193a599d4602" /><Relationship Type="http://schemas.openxmlformats.org/officeDocument/2006/relationships/tableStyles" Target="/ppt/tableStyles.xml" Id="Re1e4ac026d0f4e18" /><Relationship Type="http://schemas.openxmlformats.org/officeDocument/2006/relationships/slide" Target="/ppt/slides/slide1.xml" Id="Rb3478f26baa74237" /><Relationship Type="http://schemas.openxmlformats.org/officeDocument/2006/relationships/slide" Target="/ppt/slides/slide2.xml" Id="R0a398068d6484803" /><Relationship Type="http://schemas.openxmlformats.org/officeDocument/2006/relationships/slide" Target="/ppt/slides/slide3.xml" Id="R549717e87e3c450d" /><Relationship Type="http://schemas.openxmlformats.org/officeDocument/2006/relationships/slide" Target="/ppt/slides/slide4.xml" Id="R59e8d307d0134363" /><Relationship Type="http://schemas.openxmlformats.org/officeDocument/2006/relationships/slide" Target="/ppt/slides/slide5.xml" Id="R72c4eb6c7a044c43" /><Relationship Type="http://schemas.openxmlformats.org/officeDocument/2006/relationships/slide" Target="/ppt/slides/slide6.xml" Id="R1da63000f475454c" /><Relationship Type="http://schemas.openxmlformats.org/officeDocument/2006/relationships/slide" Target="/ppt/slides/slide7.xml" Id="R543f2e1fc11b4cb5" /><Relationship Type="http://schemas.openxmlformats.org/officeDocument/2006/relationships/slide" Target="/ppt/slides/slide8.xml" Id="R672fffb4b6ff4497" /><Relationship Type="http://schemas.openxmlformats.org/officeDocument/2006/relationships/slide" Target="/ppt/slides/slide9.xml" Id="R5bfbb44027ac4d1e" /><Relationship Type="http://schemas.openxmlformats.org/officeDocument/2006/relationships/slide" Target="/ppt/slides/slide10.xml" Id="R9dd5382ea5e54f61" /><Relationship Type="http://schemas.openxmlformats.org/officeDocument/2006/relationships/slide" Target="/ppt/slides/slide11.xml" Id="Race8cae6ed784307" /><Relationship Type="http://schemas.openxmlformats.org/officeDocument/2006/relationships/slide" Target="/ppt/slides/slide12.xml" Id="R97f97e7be3e34d66" /><Relationship Type="http://schemas.openxmlformats.org/officeDocument/2006/relationships/slide" Target="/ppt/slides/slide13.xml" Id="Rdf3cd0d2f79248ff" /><Relationship Type="http://schemas.openxmlformats.org/officeDocument/2006/relationships/slide" Target="/ppt/slides/slide14.xml" Id="R830fd2d0078f4e5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d69766c9b4f4b1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1239da261aa4eb2" /><Relationship Type="http://schemas.openxmlformats.org/officeDocument/2006/relationships/notesMaster" Target="/ppt/notesMasters/notesMaster1.xml" Id="Rf1f08dd490414da2" /></Relationships>
</file>

<file path=ppt/notesSlides/_rels/notesSlide2.xml.rels>&#65279;<?xml version="1.0" encoding="utf-8"?><Relationships xmlns="http://schemas.openxmlformats.org/package/2006/relationships"><Relationship Type="http://schemas.openxmlformats.org/officeDocument/2006/relationships/slide" Target="/ppt/slides/slide2.xml" Id="R73f022876cf54a23" /><Relationship Type="http://schemas.openxmlformats.org/officeDocument/2006/relationships/notesMaster" Target="/ppt/notesMasters/notesMaster1.xml" Id="Rbcf25ffb28614fc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9a63cc3e5554ff6" /><Relationship Type="http://schemas.openxmlformats.org/officeDocument/2006/relationships/notesMaster" Target="/ppt/notesMasters/notesMaster1.xml" Id="R5bb1409d41a84b4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8a8ce523eb04067" /><Relationship Type="http://schemas.openxmlformats.org/officeDocument/2006/relationships/notesMaster" Target="/ppt/notesMasters/notesMaster1.xml" Id="R7c2226a1f8974f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68fe1c218d4b4e4e" /><Relationship Type="http://schemas.openxmlformats.org/officeDocument/2006/relationships/notesMaster" Target="/ppt/notesMasters/notesMaster1.xml" Id="R470e6943462240f0" /></Relationships>
</file>

<file path=ppt/notesSlides/_rels/notesSlide6.xml.rels>&#65279;<?xml version="1.0" encoding="utf-8"?><Relationships xmlns="http://schemas.openxmlformats.org/package/2006/relationships"><Relationship Type="http://schemas.openxmlformats.org/officeDocument/2006/relationships/slide" Target="/ppt/slides/slide6.xml" Id="R4c9d8dd9cf2d4c03" /><Relationship Type="http://schemas.openxmlformats.org/officeDocument/2006/relationships/notesMaster" Target="/ppt/notesMasters/notesMaster1.xml" Id="Rf9b9972e5e094bf4" /></Relationships>
</file>

<file path=ppt/notesSlides/_rels/notesSlide7.xml.rels>&#65279;<?xml version="1.0" encoding="utf-8"?><Relationships xmlns="http://schemas.openxmlformats.org/package/2006/relationships"><Relationship Type="http://schemas.openxmlformats.org/officeDocument/2006/relationships/slide" Target="/ppt/slides/slide7.xml" Id="R2d3f740697434b71" /><Relationship Type="http://schemas.openxmlformats.org/officeDocument/2006/relationships/notesMaster" Target="/ppt/notesMasters/notesMaster1.xml" Id="Ra2548fd4583d4f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b9c52d8f2741a0" /><Relationship Type="http://schemas.openxmlformats.org/officeDocument/2006/relationships/notesMaster" Target="/ppt/notesMasters/notesMaster1.xml" Id="Rc43afc8ec2b44c4b" /></Relationships>
</file>

<file path=ppt/notesSlides/_rels/notesSlide9.xml.rels>&#65279;<?xml version="1.0" encoding="utf-8"?><Relationships xmlns="http://schemas.openxmlformats.org/package/2006/relationships"><Relationship Type="http://schemas.openxmlformats.org/officeDocument/2006/relationships/slide" Target="/ppt/slides/slide9.xml" Id="R618fc5e3ed384fcd" /><Relationship Type="http://schemas.openxmlformats.org/officeDocument/2006/relationships/notesMaster" Target="/ppt/notesMasters/notesMaster1.xml" Id="R9047e917e0ff41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837866f6c964fbc" /><Relationship Type="http://schemas.openxmlformats.org/officeDocument/2006/relationships/notesMaster" Target="/ppt/notesMasters/notesMaster1.xml" Id="R464687c12273408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b72907688f94a00" /><Relationship Type="http://schemas.openxmlformats.org/officeDocument/2006/relationships/notesMaster" Target="/ppt/notesMasters/notesMaster1.xml" Id="Rde5e301d5bb04e8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449a9d1f7564bd1" /><Relationship Type="http://schemas.openxmlformats.org/officeDocument/2006/relationships/notesMaster" Target="/ppt/notesMasters/notesMaster1.xml" Id="R55e842e28e5b424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0b6c53161f744eb" /><Relationship Type="http://schemas.openxmlformats.org/officeDocument/2006/relationships/notesMaster" Target="/ppt/notesMasters/notesMaster1.xml" Id="R71b3c8ebaf00471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977683bdafb45bd" /><Relationship Type="http://schemas.openxmlformats.org/officeDocument/2006/relationships/notesMaster" Target="/ppt/notesMasters/notesMaster1.xml" Id="Rc679b7279caf456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alongside the online foundation. These editable slides support discussion and recap. Allow additional time for discussion. The online module contains the full explanation, questions, feedback and completion certificate. Optional New to healthcare preparation takes eight minutes. https://deliriumacademy.com/introduction-to-delirium/</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case from the foundation. Ask learners what has changed, when it began and what help is needed. Avoid beginning with diagnostic criteria. Staff should report the acute change promptly. Difficulty waking or abnormal breathing requires the emergency response. https://www.nice.org.uk/guidance/cg103/chapter/Recommendations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Delirium develops over hours or days and often fluctuates. Hypoactive delirium may involve reduced activity and drowsiness. Some people have mixed presentations. An isolated sign does not establish the diagnosis. https://www.nice.org.uk/guidance/cg103/chapter/Recommendations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about usual attention, alertness, communication and function. Dementia increases vulnerability. A diagnosis of dementia does not explain every new change. If the distinction is difficult, manage possible delirium first while obtaining further information. https://www.nice.org.uk/guidance/cg103/chapter/Recommendations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4AT assesses alertness, the four AMT4 questions, attention with months backwards, and acute change or fluctuation. Do not improvise item rules or substitute another test. Staff should assess within their competence. ICU teams use the appropriate specialist tools. https://www.the4at.com/userguide</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score of 0 does not definitively exclude delirium. Delirium can still be present with a score of 1–3. At 4 or more, clinical assessment is required. Act on concern, deterioration or new informant history regardless of an earlier score. Display ranges in ascending order and preserve the official scoring rules. https://www.the4at.com/userguide</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setting’s emergency response immediately. Begin care within training and role. A delirium score must not delay emergency treatment. In the community, follow the local emergency route for sudden confusion. https://www.nhs.uk/symptoms/confusion/</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clinical team assesses possible causes and treats identified problems. More than one contributor may be present. Staff report observations and support care within their roles. Confusion alone does not establish a urinary infection. Appropriate clinical features and investigation guide treatment. https://www.nice.org.uk/guidance/cg103/chapter/Recommendations https://www.idsociety.org/practice-guideline/asymptomatic-bacteriuria/</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words, adapted to the person. Introduce yourself, explain care, listen, allow time, and check hearing, vision and language needs. Acknowledge feelings without confirming a false belief. Ask before touch and observe the response. Offer family involvement when wanted and helpful. https://www.nice.org.uk/guidance/cg103/chapter/Recommendations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an individual care plan. Check swallowing safety, alertness and positioning before oral intake. Reduce avoidable disruption, support orientation and meaningful contact. Multicomponent non-drug interventions can reduce delirium incidence in non-ICU hospital settings. This is not a promise for every patient. https://www.nice.org.uk/guidance/cg103/chapter/Recommendations https://doi.org/10.1002/14651858.CD013307.pub2</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Recovery varies and may be incomplete. A better conversation does not establish sustained recovery. Continue assessment of possible causes and rehabilitation. Record likely causes, remaining symptoms, medicines started and their review plans, and who will review the person and when. Address distressing memories and cognitive concerns through appropriate follow-up. https://www.nice.org.uk/guidance/cg103/chapter/Recommendations https://deliriumacademy.com/persistent-delirium/</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Invite a learner to give a report about Mrs Ahmed using only the supplied information. Ask other professions how they would respond. Identify the local escalation route. Use case 1 or case 3 from the booklet for a further five-minute discussion.</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Optional film: Dr S on spending time with patients, 1 minute 59 seconds. https://www.youtube.com/watch?v=46WgLicE0GQ. Read the written alternative in the online course if YouTube is unavailable. Avoid implying that family involvement always reduces distress or replaces service responsibility for care.</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online module provides the course completion record after its assessment and feedback requirements. Completion does not establish clinical competence or accreditation. Further modules cover safety, causes, distress and persistent delirium. https://deliriumacademy.com/ https://deliriumacademy.com/for-educators/</a:t>
            </a:r>
          </a:p>
          <a:p xmlns:a="http://schemas.openxmlformats.org/drawingml/2006/main">
            <a:r>
              <a:t/>
            </a:r>
          </a:p>
          <a:p xmlns:a="http://schemas.openxmlformats.org/drawingml/2006/main">
            <a:r>
              <a:t>Teaching resource, September 2026. Adapt local contacts and responsibilities. Preserve clinical qualifications and source links.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cd3589fee8e46e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d2c9b69a1124842" /><Relationship Type="http://schemas.openxmlformats.org/officeDocument/2006/relationships/slideLayout" Target="/ppt/slideLayouts/slideLayout1.xml" Id="Rc48af8728fc241a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8af8728fc241a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8954965f7094692" /><Relationship Type="http://schemas.openxmlformats.org/officeDocument/2006/relationships/notesSlide" Target="/ppt/notesSlides/notesSlide1.xml" Id="Ra40bd43e15df4a1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113c258cfc24784" /><Relationship Type="http://schemas.openxmlformats.org/officeDocument/2006/relationships/notesSlide" Target="/ppt/notesSlides/notesSlide2.xml" Id="R57b950a19cff4e5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fddddb80eb04e38" /><Relationship Type="http://schemas.openxmlformats.org/officeDocument/2006/relationships/notesSlide" Target="/ppt/notesSlides/notesSlide3.xml" Id="R7701ce646b574ff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3870bcca3184e74" /><Relationship Type="http://schemas.openxmlformats.org/officeDocument/2006/relationships/notesSlide" Target="/ppt/notesSlides/notesSlide4.xml" Id="R778f524aa1054b5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89f19b394fb48a3" /><Relationship Type="http://schemas.openxmlformats.org/officeDocument/2006/relationships/notesSlide" Target="/ppt/notesSlides/notesSlide5.xml" Id="R419395662a60481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c7b09d2179d4ed9" /><Relationship Type="http://schemas.openxmlformats.org/officeDocument/2006/relationships/notesSlide" Target="/ppt/notesSlides/notesSlide6.xml" Id="R524fef2e52b643e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7dcb42345c24491" /><Relationship Type="http://schemas.openxmlformats.org/officeDocument/2006/relationships/notesSlide" Target="/ppt/notesSlides/notesSlide7.xml" Id="Rb6eee6062b884cb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2654bcc5bbf47be" /><Relationship Type="http://schemas.openxmlformats.org/officeDocument/2006/relationships/notesSlide" Target="/ppt/notesSlides/notesSlide8.xml" Id="R4d226aace0a64a4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501c6ce6827499b" /><Relationship Type="http://schemas.openxmlformats.org/officeDocument/2006/relationships/notesSlide" Target="/ppt/notesSlides/notesSlide9.xml" Id="R253ca200b49847f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6d03cd7150f4993" /><Relationship Type="http://schemas.openxmlformats.org/officeDocument/2006/relationships/notesSlide" Target="/ppt/notesSlides/notesSlide10.xml" Id="R031e174f5200414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99cb0e19b674bd2" /><Relationship Type="http://schemas.openxmlformats.org/officeDocument/2006/relationships/notesSlide" Target="/ppt/notesSlides/notesSlide11.xml" Id="R065d2e385add455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f49cbfcf4894784" /><Relationship Type="http://schemas.openxmlformats.org/officeDocument/2006/relationships/notesSlide" Target="/ppt/notesSlides/notesSlide12.xml" Id="R494970ac29b9437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cf356ccd3344054" /><Relationship Type="http://schemas.openxmlformats.org/officeDocument/2006/relationships/notesSlide" Target="/ppt/notesSlides/notesSlide13.xml" Id="R0cffc03706a14dc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7073f6d0e154671" /><Relationship Type="http://schemas.openxmlformats.org/officeDocument/2006/relationships/notesSlide" Target="/ppt/notesSlides/notesSlide14.xml" Id="R8d98132dea764897" /></Relationships>
</file>

<file path=ppt/slides/slide1.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6EA31A5-4721-4B01-B72C-B3F084CF67FF}"/>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CDDDAE74-D8E2-4BEA-99D7-E604DB837A88}"/>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EB2C1F6E-9CF4-499A-A15B-0AE010994541}"/>
              </a:ext>
            </a:extLst>
          </p:cNvPr>
          <p:cNvSpPr>
            <a:spLocks xmlns:a="http://schemas.openxmlformats.org/drawingml/2006/main" noGrp="1"/>
          </p:cNvSpPr>
          <p:nvPr/>
        </p:nvSpPr>
        <p:spPr>
          <a:xfrm xmlns:a="http://schemas.openxmlformats.org/drawingml/2006/main">
            <a:off x="628650" y="1809750"/>
            <a:ext cx="1066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650" b="0">
                <a:solidFill>
                  <a:srgbClr val="154E52"/>
                </a:solidFill>
                <a:latin typeface="Georgia"/>
                <a:ea typeface="Georgia"/>
                <a:cs typeface="Georgia"/>
              </a:defRPr>
            </a:pPr>
            <a:r>
              <a:rPr sz="4650" b="0">
                <a:solidFill>
                  <a:srgbClr val="154E52"/>
                </a:solidFill>
                <a:latin typeface="Georgia"/>
                <a:ea typeface="Georgia"/>
                <a:cs typeface="Georgia"/>
              </a:rPr>
              <a:t>Delirium in 30</a:t>
            </a:r>
          </a:p>
        </p:txBody>
      </p:sp>
      <p:sp>
        <p:nvSpPr>
          <p:cNvPr id="4" name="">
            <a:extLst xmlns:a="http://schemas.openxmlformats.org/drawingml/2006/main">
              <a:ext uri="{FF2B5EF4-FFF2-40B4-BE49-F238E27FC236}">
                <a16:creationId xmlns:a16="http://schemas.microsoft.com/office/drawing/2014/main" id="{0C3656D2-5413-4DC2-B71D-68C4C83824E9}"/>
              </a:ext>
            </a:extLst>
          </p:cNvPr>
          <p:cNvSpPr>
            <a:spLocks xmlns:a="http://schemas.openxmlformats.org/drawingml/2006/main" noGrp="1"/>
          </p:cNvSpPr>
          <p:nvPr/>
        </p:nvSpPr>
        <p:spPr>
          <a:xfrm xmlns:a="http://schemas.openxmlformats.org/drawingml/2006/main">
            <a:off x="628650" y="3667125"/>
            <a:ext cx="10572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 shared foundation for adult health and care staff</a:t>
            </a:r>
          </a:p>
        </p:txBody>
      </p:sp>
      <p:sp>
        <p:nvSpPr>
          <p:cNvPr id="5" name="">
            <a:extLst xmlns:a="http://schemas.openxmlformats.org/drawingml/2006/main">
              <a:ext uri="{FF2B5EF4-FFF2-40B4-BE49-F238E27FC236}">
                <a16:creationId xmlns:a16="http://schemas.microsoft.com/office/drawing/2014/main" id="{CA30BA37-0A66-452C-9BF9-82F4606DF818}"/>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6" name="">
            <a:extLst xmlns:a="http://schemas.openxmlformats.org/drawingml/2006/main">
              <a:ext uri="{FF2B5EF4-FFF2-40B4-BE49-F238E27FC236}">
                <a16:creationId xmlns:a16="http://schemas.microsoft.com/office/drawing/2014/main" id="{A67351BC-F3A7-4EBE-87F8-240616A33554}"/>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01</a:t>
            </a:r>
          </a:p>
        </p:txBody>
      </p:sp>
    </p:spTree>
    <p:extLst>
      <p:ext uri="{BB962C8B-B14F-4D97-AF65-F5344CB8AC3E}">
        <p14:creationId xmlns:p14="http://schemas.microsoft.com/office/powerpoint/2010/main" val="166845424"/>
      </p:ext>
    </p:extLst>
  </p:cSld>
</p:sld>
</file>

<file path=ppt/slides/slide2.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78079A7-81C0-49AF-9C0B-DB9FB7A1F48F}"/>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9732D499-A3DA-48D3-8265-831ED2710665}"/>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32B00144-2A58-4D80-9F47-E32BFD2C56B2}"/>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Mrs Ahmed is different today</a:t>
            </a:r>
          </a:p>
        </p:txBody>
      </p:sp>
      <p:sp>
        <p:nvSpPr>
          <p:cNvPr id="4" name="">
            <a:extLst xmlns:a="http://schemas.openxmlformats.org/drawingml/2006/main">
              <a:ext uri="{FF2B5EF4-FFF2-40B4-BE49-F238E27FC236}">
                <a16:creationId xmlns:a16="http://schemas.microsoft.com/office/drawing/2014/main" id="{0A227C7E-931D-4414-A50D-DADB7FAA0835}"/>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Yesterday she ate and talked as usual.</a:t>
            </a:r>
          </a:p>
        </p:txBody>
      </p:sp>
      <p:sp>
        <p:nvSpPr>
          <p:cNvPr id="5" name="">
            <a:extLst xmlns:a="http://schemas.openxmlformats.org/drawingml/2006/main">
              <a:ext uri="{FF2B5EF4-FFF2-40B4-BE49-F238E27FC236}">
                <a16:creationId xmlns:a16="http://schemas.microsoft.com/office/drawing/2014/main" id="{5241E6C5-472C-40BE-B2A4-B25150FC2AFF}"/>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Today she is sleepy, slow to answer and eating little.</a:t>
            </a:r>
          </a:p>
        </p:txBody>
      </p:sp>
      <p:sp>
        <p:nvSpPr>
          <p:cNvPr id="6" name="">
            <a:extLst xmlns:a="http://schemas.openxmlformats.org/drawingml/2006/main">
              <a:ext uri="{FF2B5EF4-FFF2-40B4-BE49-F238E27FC236}">
                <a16:creationId xmlns:a16="http://schemas.microsoft.com/office/drawing/2014/main" id="{E2A00065-7BD6-48E2-89A5-403AC5670D96}"/>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Her daughter says this began this morning.</a:t>
            </a:r>
          </a:p>
        </p:txBody>
      </p:sp>
      <p:sp>
        <p:nvSpPr>
          <p:cNvPr id="7" name="">
            <a:extLst xmlns:a="http://schemas.openxmlformats.org/drawingml/2006/main">
              <a:ext uri="{FF2B5EF4-FFF2-40B4-BE49-F238E27FC236}">
                <a16:creationId xmlns:a16="http://schemas.microsoft.com/office/drawing/2014/main" id="{4190ACB7-69D3-40EB-888F-A2DCEB904586}"/>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9DCE69A2-BC28-4B60-9650-E5300F540B5E}"/>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02</a:t>
            </a:r>
          </a:p>
        </p:txBody>
      </p:sp>
    </p:spTree>
    <p:extLst>
      <p:ext uri="{BB962C8B-B14F-4D97-AF65-F5344CB8AC3E}">
        <p14:creationId xmlns:p14="http://schemas.microsoft.com/office/powerpoint/2010/main" val="310661348"/>
      </p:ext>
    </p:extLst>
  </p:cSld>
</p:sld>
</file>

<file path=ppt/slides/slide3.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793469D-8A00-4CA6-911E-3401FEB15A7C}"/>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7FF9559E-D5FB-4A8C-986F-A4804BD311AD}"/>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339A0B06-AFC5-49CF-A7C9-61F4CB4F1A01}"/>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Changes to notice</a:t>
            </a:r>
          </a:p>
        </p:txBody>
      </p:sp>
      <p:sp>
        <p:nvSpPr>
          <p:cNvPr id="4" name="">
            <a:extLst xmlns:a="http://schemas.openxmlformats.org/drawingml/2006/main">
              <a:ext uri="{FF2B5EF4-FFF2-40B4-BE49-F238E27FC236}">
                <a16:creationId xmlns:a16="http://schemas.microsoft.com/office/drawing/2014/main" id="{AA865D1D-EE28-4584-8690-D591EB6C59FE}"/>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Difficulty following a conversation</a:t>
            </a:r>
          </a:p>
        </p:txBody>
      </p:sp>
      <p:sp>
        <p:nvSpPr>
          <p:cNvPr id="5" name="">
            <a:extLst xmlns:a="http://schemas.openxmlformats.org/drawingml/2006/main">
              <a:ext uri="{FF2B5EF4-FFF2-40B4-BE49-F238E27FC236}">
                <a16:creationId xmlns:a16="http://schemas.microsoft.com/office/drawing/2014/main" id="{78590E29-51ED-414D-BF55-55B276CB1F33}"/>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New drowsiness or reduced engagement</a:t>
            </a:r>
          </a:p>
        </p:txBody>
      </p:sp>
      <p:sp>
        <p:nvSpPr>
          <p:cNvPr id="6" name="">
            <a:extLst xmlns:a="http://schemas.openxmlformats.org/drawingml/2006/main">
              <a:ext uri="{FF2B5EF4-FFF2-40B4-BE49-F238E27FC236}">
                <a16:creationId xmlns:a16="http://schemas.microsoft.com/office/drawing/2014/main" id="{52335D92-7A24-4253-8111-045CC6A884AF}"/>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New restlessness, confusion or unusual experiences</a:t>
            </a:r>
          </a:p>
        </p:txBody>
      </p:sp>
      <p:sp>
        <p:nvSpPr>
          <p:cNvPr id="7" name="">
            <a:extLst xmlns:a="http://schemas.openxmlformats.org/drawingml/2006/main">
              <a:ext uri="{FF2B5EF4-FFF2-40B4-BE49-F238E27FC236}">
                <a16:creationId xmlns:a16="http://schemas.microsoft.com/office/drawing/2014/main" id="{777A4C67-5F62-406A-8E33-AE84771FBF9F}"/>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205C7F45-0073-489B-B80A-E6836CD391AB}"/>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03</a:t>
            </a:r>
          </a:p>
        </p:txBody>
      </p:sp>
    </p:spTree>
    <p:extLst>
      <p:ext uri="{BB962C8B-B14F-4D97-AF65-F5344CB8AC3E}">
        <p14:creationId xmlns:p14="http://schemas.microsoft.com/office/powerpoint/2010/main" val="782291307"/>
      </p:ext>
    </p:extLst>
  </p:cSld>
</p:sld>
</file>

<file path=ppt/slides/slide4.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AFAF6D7-B6E6-4792-9588-076EEDD7C65B}"/>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80858FF6-6663-49AB-AB0F-4A3DC301A381}"/>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903BB16F-435E-462A-B915-0874F37C99B2}"/>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The person’s usual self</a:t>
            </a:r>
          </a:p>
        </p:txBody>
      </p:sp>
      <p:sp>
        <p:nvSpPr>
          <p:cNvPr id="4" name="">
            <a:extLst xmlns:a="http://schemas.openxmlformats.org/drawingml/2006/main">
              <a:ext uri="{FF2B5EF4-FFF2-40B4-BE49-F238E27FC236}">
                <a16:creationId xmlns:a16="http://schemas.microsoft.com/office/drawing/2014/main" id="{90FDD8FA-38D5-444E-91FC-2B23531278AB}"/>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Ask the person and someone who knows them.</a:t>
            </a:r>
          </a:p>
        </p:txBody>
      </p:sp>
      <p:sp>
        <p:nvSpPr>
          <p:cNvPr id="5" name="">
            <a:extLst xmlns:a="http://schemas.openxmlformats.org/drawingml/2006/main">
              <a:ext uri="{FF2B5EF4-FFF2-40B4-BE49-F238E27FC236}">
                <a16:creationId xmlns:a16="http://schemas.microsoft.com/office/drawing/2014/main" id="{69C6A521-C92C-4059-BB6B-379396D20E8C}"/>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Describe the change in concrete terms.</a:t>
            </a:r>
          </a:p>
        </p:txBody>
      </p:sp>
      <p:sp>
        <p:nvSpPr>
          <p:cNvPr id="6" name="">
            <a:extLst xmlns:a="http://schemas.openxmlformats.org/drawingml/2006/main">
              <a:ext uri="{FF2B5EF4-FFF2-40B4-BE49-F238E27FC236}">
                <a16:creationId xmlns:a16="http://schemas.microsoft.com/office/drawing/2014/main" id="{AED90724-0350-49D6-8064-CF5E1A466D5D}"/>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Delirium and dementia can occur together.</a:t>
            </a:r>
          </a:p>
        </p:txBody>
      </p:sp>
      <p:sp>
        <p:nvSpPr>
          <p:cNvPr id="7" name="">
            <a:extLst xmlns:a="http://schemas.openxmlformats.org/drawingml/2006/main">
              <a:ext uri="{FF2B5EF4-FFF2-40B4-BE49-F238E27FC236}">
                <a16:creationId xmlns:a16="http://schemas.microsoft.com/office/drawing/2014/main" id="{3DA048BB-BEE6-487A-8BB5-7F1D3AD6A0B0}"/>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41DA72FD-E720-4874-820A-F5277CFDC859}"/>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04</a:t>
            </a:r>
          </a:p>
        </p:txBody>
      </p:sp>
    </p:spTree>
    <p:extLst>
      <p:ext uri="{BB962C8B-B14F-4D97-AF65-F5344CB8AC3E}">
        <p14:creationId xmlns:p14="http://schemas.microsoft.com/office/powerpoint/2010/main" val="821847321"/>
      </p:ext>
    </p:extLst>
  </p:cSld>
</p:sld>
</file>

<file path=ppt/slides/slide5.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E891910-4889-4F1C-BAAB-2A507CFE995D}"/>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829CF1B1-38CE-48AC-B0B9-1D089D08A9CC}"/>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5BCF24A0-6423-4737-AB93-C2D84EEFCA69}"/>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Assessment and diagnosis</a:t>
            </a:r>
          </a:p>
        </p:txBody>
      </p:sp>
      <p:sp>
        <p:nvSpPr>
          <p:cNvPr id="4" name="">
            <a:extLst xmlns:a="http://schemas.openxmlformats.org/drawingml/2006/main">
              <a:ext uri="{FF2B5EF4-FFF2-40B4-BE49-F238E27FC236}">
                <a16:creationId xmlns:a16="http://schemas.microsoft.com/office/drawing/2014/main" id="{AFB80E65-5B0C-4821-83ED-92AAB41C6AFE}"/>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The 4AT structures a brief assessment.</a:t>
            </a:r>
          </a:p>
        </p:txBody>
      </p:sp>
      <p:sp>
        <p:nvSpPr>
          <p:cNvPr id="5" name="">
            <a:extLst xmlns:a="http://schemas.openxmlformats.org/drawingml/2006/main">
              <a:ext uri="{FF2B5EF4-FFF2-40B4-BE49-F238E27FC236}">
                <a16:creationId xmlns:a16="http://schemas.microsoft.com/office/drawing/2014/main" id="{7F4942FD-CDE0-4E03-8B88-35381511EFEE}"/>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Use the official form and instructions.</a:t>
            </a:r>
          </a:p>
        </p:txBody>
      </p:sp>
      <p:sp>
        <p:nvSpPr>
          <p:cNvPr id="6" name="">
            <a:extLst xmlns:a="http://schemas.openxmlformats.org/drawingml/2006/main">
              <a:ext uri="{FF2B5EF4-FFF2-40B4-BE49-F238E27FC236}">
                <a16:creationId xmlns:a16="http://schemas.microsoft.com/office/drawing/2014/main" id="{167093CA-2AB3-4118-8ABD-C510D0C10E97}"/>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Clinical assessment establishes the diagnosis.</a:t>
            </a:r>
          </a:p>
        </p:txBody>
      </p:sp>
      <p:sp>
        <p:nvSpPr>
          <p:cNvPr id="7" name="">
            <a:extLst xmlns:a="http://schemas.openxmlformats.org/drawingml/2006/main">
              <a:ext uri="{FF2B5EF4-FFF2-40B4-BE49-F238E27FC236}">
                <a16:creationId xmlns:a16="http://schemas.microsoft.com/office/drawing/2014/main" id="{C668EB63-A4A5-476A-A9F0-A857B5C30AF2}"/>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ED16424A-2C90-475C-8844-308F6A55BF84}"/>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05</a:t>
            </a:r>
          </a:p>
        </p:txBody>
      </p:sp>
    </p:spTree>
    <p:extLst>
      <p:ext uri="{BB962C8B-B14F-4D97-AF65-F5344CB8AC3E}">
        <p14:creationId xmlns:p14="http://schemas.microsoft.com/office/powerpoint/2010/main" val="1331252897"/>
      </p:ext>
    </p:extLst>
  </p:cSld>
</p:sld>
</file>

<file path=ppt/slides/slide6.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7A66654-750A-4E2A-B84E-57C07FFB66F0}"/>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DF0F7416-1878-4488-BE8D-E22CD6C36B2D}"/>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9906AFE2-4A7F-4B3E-AC56-08C565FD8973}"/>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Understanding a 4AT result</a:t>
            </a:r>
          </a:p>
        </p:txBody>
      </p:sp>
      <p:sp>
        <p:nvSpPr>
          <p:cNvPr id="4" name="">
            <a:extLst xmlns:a="http://schemas.openxmlformats.org/drawingml/2006/main">
              <a:ext uri="{FF2B5EF4-FFF2-40B4-BE49-F238E27FC236}">
                <a16:creationId xmlns:a16="http://schemas.microsoft.com/office/drawing/2014/main" id="{2CBA0977-2792-4CF5-9CFC-DC959B23AEBE}"/>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0: delirium or severe cognitive impairment unlikely</a:t>
            </a:r>
          </a:p>
        </p:txBody>
      </p:sp>
      <p:sp>
        <p:nvSpPr>
          <p:cNvPr id="5" name="">
            <a:extLst xmlns:a="http://schemas.openxmlformats.org/drawingml/2006/main">
              <a:ext uri="{FF2B5EF4-FFF2-40B4-BE49-F238E27FC236}">
                <a16:creationId xmlns:a16="http://schemas.microsoft.com/office/drawing/2014/main" id="{1FEB90A5-3F67-4792-986F-617D7183B957}"/>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1–3: possible cognitive impairment</a:t>
            </a:r>
          </a:p>
        </p:txBody>
      </p:sp>
      <p:sp>
        <p:nvSpPr>
          <p:cNvPr id="6" name="">
            <a:extLst xmlns:a="http://schemas.openxmlformats.org/drawingml/2006/main">
              <a:ext uri="{FF2B5EF4-FFF2-40B4-BE49-F238E27FC236}">
                <a16:creationId xmlns:a16="http://schemas.microsoft.com/office/drawing/2014/main" id="{6FBF8F90-0652-4EB7-B6CA-7BD2370C14BA}"/>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4–12: possible delirium, with or without cognitive impairment</a:t>
            </a:r>
          </a:p>
        </p:txBody>
      </p:sp>
      <p:sp>
        <p:nvSpPr>
          <p:cNvPr id="7" name="">
            <a:extLst xmlns:a="http://schemas.openxmlformats.org/drawingml/2006/main">
              <a:ext uri="{FF2B5EF4-FFF2-40B4-BE49-F238E27FC236}">
                <a16:creationId xmlns:a16="http://schemas.microsoft.com/office/drawing/2014/main" id="{D6C10C92-6640-46FA-9591-254486D76FC9}"/>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81942A75-EB4E-4E8A-8778-3EEBA2AC6D03}"/>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06</a:t>
            </a:r>
          </a:p>
        </p:txBody>
      </p:sp>
    </p:spTree>
    <p:extLst>
      <p:ext uri="{BB962C8B-B14F-4D97-AF65-F5344CB8AC3E}">
        <p14:creationId xmlns:p14="http://schemas.microsoft.com/office/powerpoint/2010/main" val="1249070187"/>
      </p:ext>
    </p:extLst>
  </p:cSld>
</p:sld>
</file>

<file path=ppt/slides/slide7.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4FAEC58-E6A1-4B1C-9172-2B17C91B2FF2}"/>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52D4ADE8-FE7A-4230-88AD-733F1C7B2203}"/>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DC9B339B-2D87-4F75-9770-82C524B36631}"/>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When to call emergency help</a:t>
            </a:r>
          </a:p>
        </p:txBody>
      </p:sp>
      <p:sp>
        <p:nvSpPr>
          <p:cNvPr id="4" name="">
            <a:extLst xmlns:a="http://schemas.openxmlformats.org/drawingml/2006/main">
              <a:ext uri="{FF2B5EF4-FFF2-40B4-BE49-F238E27FC236}">
                <a16:creationId xmlns:a16="http://schemas.microsoft.com/office/drawing/2014/main" id="{0131F929-79B6-4F77-9DF4-A32EE3216215}"/>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Difficult to wake</a:t>
            </a:r>
          </a:p>
        </p:txBody>
      </p:sp>
      <p:sp>
        <p:nvSpPr>
          <p:cNvPr id="5" name="">
            <a:extLst xmlns:a="http://schemas.openxmlformats.org/drawingml/2006/main">
              <a:ext uri="{FF2B5EF4-FFF2-40B4-BE49-F238E27FC236}">
                <a16:creationId xmlns:a16="http://schemas.microsoft.com/office/drawing/2014/main" id="{20676A5C-8B15-4C3E-93F9-D4211D351AF4}"/>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Severe breathing problems</a:t>
            </a:r>
          </a:p>
        </p:txBody>
      </p:sp>
      <p:sp>
        <p:nvSpPr>
          <p:cNvPr id="6" name="">
            <a:extLst xmlns:a="http://schemas.openxmlformats.org/drawingml/2006/main">
              <a:ext uri="{FF2B5EF4-FFF2-40B4-BE49-F238E27FC236}">
                <a16:creationId xmlns:a16="http://schemas.microsoft.com/office/drawing/2014/main" id="{801D4E7B-1780-4B4E-907A-8E5A94E70286}"/>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Collapse or rapid deterioration</a:t>
            </a:r>
          </a:p>
        </p:txBody>
      </p:sp>
      <p:sp>
        <p:nvSpPr>
          <p:cNvPr id="7" name="">
            <a:extLst xmlns:a="http://schemas.openxmlformats.org/drawingml/2006/main">
              <a:ext uri="{FF2B5EF4-FFF2-40B4-BE49-F238E27FC236}">
                <a16:creationId xmlns:a16="http://schemas.microsoft.com/office/drawing/2014/main" id="{DE6F46EE-3EE1-40F4-918D-D1A5FD6B6F32}"/>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B8B7DFB1-A678-4524-8EFD-50BA8C796191}"/>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07</a:t>
            </a:r>
          </a:p>
        </p:txBody>
      </p:sp>
    </p:spTree>
    <p:extLst>
      <p:ext uri="{BB962C8B-B14F-4D97-AF65-F5344CB8AC3E}">
        <p14:creationId xmlns:p14="http://schemas.microsoft.com/office/powerpoint/2010/main" val="1382324141"/>
      </p:ext>
    </p:extLst>
  </p:cSld>
</p:sld>
</file>

<file path=ppt/slides/slide8.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DDA2F9F-000E-4289-8184-9E8E0B32B170}"/>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C4693AAE-45DC-4204-B80C-619A9D97998F}"/>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1CE41A45-4D1A-4D05-976F-0C9D3A538E72}"/>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Looking for possible causes</a:t>
            </a:r>
          </a:p>
        </p:txBody>
      </p:sp>
      <p:sp>
        <p:nvSpPr>
          <p:cNvPr id="4" name="">
            <a:extLst xmlns:a="http://schemas.openxmlformats.org/drawingml/2006/main">
              <a:ext uri="{FF2B5EF4-FFF2-40B4-BE49-F238E27FC236}">
                <a16:creationId xmlns:a16="http://schemas.microsoft.com/office/drawing/2014/main" id="{BC713565-923A-40DF-B773-7511CD865040}"/>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Acute illness or physiological disturbance</a:t>
            </a:r>
          </a:p>
        </p:txBody>
      </p:sp>
      <p:sp>
        <p:nvSpPr>
          <p:cNvPr id="5" name="">
            <a:extLst xmlns:a="http://schemas.openxmlformats.org/drawingml/2006/main">
              <a:ext uri="{FF2B5EF4-FFF2-40B4-BE49-F238E27FC236}">
                <a16:creationId xmlns:a16="http://schemas.microsoft.com/office/drawing/2014/main" id="{5A22058B-5597-4651-871B-049DDD973B78}"/>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Medicines, toxicity or withdrawal</a:t>
            </a:r>
          </a:p>
        </p:txBody>
      </p:sp>
      <p:sp>
        <p:nvSpPr>
          <p:cNvPr id="6" name="">
            <a:extLst xmlns:a="http://schemas.openxmlformats.org/drawingml/2006/main">
              <a:ext uri="{FF2B5EF4-FFF2-40B4-BE49-F238E27FC236}">
                <a16:creationId xmlns:a16="http://schemas.microsoft.com/office/drawing/2014/main" id="{AF6C8DAD-128F-42BD-9071-6592B5217EA0}"/>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Pain, retention, constipation and unmet needs</a:t>
            </a:r>
          </a:p>
        </p:txBody>
      </p:sp>
      <p:sp>
        <p:nvSpPr>
          <p:cNvPr id="7" name="">
            <a:extLst xmlns:a="http://schemas.openxmlformats.org/drawingml/2006/main">
              <a:ext uri="{FF2B5EF4-FFF2-40B4-BE49-F238E27FC236}">
                <a16:creationId xmlns:a16="http://schemas.microsoft.com/office/drawing/2014/main" id="{AA407B20-B4B2-4CF0-91FF-0768A851985D}"/>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A6B56665-8B78-42DB-A25A-1DC5A96031A7}"/>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08</a:t>
            </a:r>
          </a:p>
        </p:txBody>
      </p:sp>
    </p:spTree>
    <p:extLst>
      <p:ext uri="{BB962C8B-B14F-4D97-AF65-F5344CB8AC3E}">
        <p14:creationId xmlns:p14="http://schemas.microsoft.com/office/powerpoint/2010/main" val="1061387342"/>
      </p:ext>
    </p:extLst>
  </p:cSld>
</p:sld>
</file>

<file path=ppt/slides/slide9.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6C65C01-16E3-4681-870E-B5A1C0AD6594}"/>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9EF90371-B698-41A2-9C0B-CCB5993E9449}"/>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0662E518-5C67-4501-B5EB-BF31E260B9C1}"/>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The person may be frightened</a:t>
            </a:r>
          </a:p>
        </p:txBody>
      </p:sp>
      <p:sp>
        <p:nvSpPr>
          <p:cNvPr id="4" name="">
            <a:extLst xmlns:a="http://schemas.openxmlformats.org/drawingml/2006/main">
              <a:ext uri="{FF2B5EF4-FFF2-40B4-BE49-F238E27FC236}">
                <a16:creationId xmlns:a16="http://schemas.microsoft.com/office/drawing/2014/main" id="{7D2BE2C4-59E7-433B-89B6-7FA146715167}"/>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“I’m Sam, one of the nurses.”</a:t>
            </a:r>
          </a:p>
        </p:txBody>
      </p:sp>
      <p:sp>
        <p:nvSpPr>
          <p:cNvPr id="5" name="">
            <a:extLst xmlns:a="http://schemas.openxmlformats.org/drawingml/2006/main">
              <a:ext uri="{FF2B5EF4-FFF2-40B4-BE49-F238E27FC236}">
                <a16:creationId xmlns:a16="http://schemas.microsoft.com/office/drawing/2014/main" id="{1955ABF7-FADD-4C3F-A3C9-767ABC76DBB8}"/>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“You seem frightened.”</a:t>
            </a:r>
          </a:p>
        </p:txBody>
      </p:sp>
      <p:sp>
        <p:nvSpPr>
          <p:cNvPr id="6" name="">
            <a:extLst xmlns:a="http://schemas.openxmlformats.org/drawingml/2006/main">
              <a:ext uri="{FF2B5EF4-FFF2-40B4-BE49-F238E27FC236}">
                <a16:creationId xmlns:a16="http://schemas.microsoft.com/office/drawing/2014/main" id="{68C80F5C-3952-4128-A26B-CA1359D7F5C1}"/>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“Tell me what is worrying you.”</a:t>
            </a:r>
          </a:p>
        </p:txBody>
      </p:sp>
      <p:sp>
        <p:nvSpPr>
          <p:cNvPr id="7" name="">
            <a:extLst xmlns:a="http://schemas.openxmlformats.org/drawingml/2006/main">
              <a:ext uri="{FF2B5EF4-FFF2-40B4-BE49-F238E27FC236}">
                <a16:creationId xmlns:a16="http://schemas.microsoft.com/office/drawing/2014/main" id="{FB55E991-1F0F-4E6B-B039-27937E002558}"/>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48FAB188-F0F5-4DC0-BF77-D9798BC2D309}"/>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09</a:t>
            </a:r>
          </a:p>
        </p:txBody>
      </p:sp>
    </p:spTree>
    <p:extLst>
      <p:ext uri="{BB962C8B-B14F-4D97-AF65-F5344CB8AC3E}">
        <p14:creationId xmlns:p14="http://schemas.microsoft.com/office/powerpoint/2010/main" val="749547906"/>
      </p:ext>
    </p:extLst>
  </p:cSld>
</p:sld>
</file>

<file path=ppt/slides/slide10.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FFFE152-3B98-4A33-BF27-AE3F7A7BC689}"/>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B316620F-BD05-419E-8C26-E3645A48A688}"/>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2A5E69F7-1F0C-47F4-BD72-E210EA7D1D3F}"/>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Everyday care and prevention</a:t>
            </a:r>
          </a:p>
        </p:txBody>
      </p:sp>
      <p:sp>
        <p:nvSpPr>
          <p:cNvPr id="4" name="">
            <a:extLst xmlns:a="http://schemas.openxmlformats.org/drawingml/2006/main">
              <a:ext uri="{FF2B5EF4-FFF2-40B4-BE49-F238E27FC236}">
                <a16:creationId xmlns:a16="http://schemas.microsoft.com/office/drawing/2014/main" id="{CF8C63A9-71FF-49A7-8181-F42F9F71C1DE}"/>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Safe movement and rehabilitation</a:t>
            </a:r>
          </a:p>
        </p:txBody>
      </p:sp>
      <p:sp>
        <p:nvSpPr>
          <p:cNvPr id="5" name="">
            <a:extLst xmlns:a="http://schemas.openxmlformats.org/drawingml/2006/main">
              <a:ext uri="{FF2B5EF4-FFF2-40B4-BE49-F238E27FC236}">
                <a16:creationId xmlns:a16="http://schemas.microsoft.com/office/drawing/2014/main" id="{7FE23032-8991-4017-BD09-C73AA7072F7D}"/>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Food, fluids, comfort and sleep</a:t>
            </a:r>
          </a:p>
        </p:txBody>
      </p:sp>
      <p:sp>
        <p:nvSpPr>
          <p:cNvPr id="6" name="">
            <a:extLst xmlns:a="http://schemas.openxmlformats.org/drawingml/2006/main">
              <a:ext uri="{FF2B5EF4-FFF2-40B4-BE49-F238E27FC236}">
                <a16:creationId xmlns:a16="http://schemas.microsoft.com/office/drawing/2014/main" id="{ACBC7CB3-DA83-49CA-B071-44881ECBD358}"/>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Glasses, hearing aids and appropriate medicine review</a:t>
            </a:r>
          </a:p>
        </p:txBody>
      </p:sp>
      <p:sp>
        <p:nvSpPr>
          <p:cNvPr id="7" name="">
            <a:extLst xmlns:a="http://schemas.openxmlformats.org/drawingml/2006/main">
              <a:ext uri="{FF2B5EF4-FFF2-40B4-BE49-F238E27FC236}">
                <a16:creationId xmlns:a16="http://schemas.microsoft.com/office/drawing/2014/main" id="{AD2C0DEF-7B79-4551-9F9C-BE70C1064F96}"/>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BFBB5F99-A510-4C17-82B7-F43F43C4027F}"/>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10</a:t>
            </a:r>
          </a:p>
        </p:txBody>
      </p:sp>
    </p:spTree>
    <p:extLst>
      <p:ext uri="{BB962C8B-B14F-4D97-AF65-F5344CB8AC3E}">
        <p14:creationId xmlns:p14="http://schemas.microsoft.com/office/powerpoint/2010/main" val="272910599"/>
      </p:ext>
    </p:extLst>
  </p:cSld>
</p:sld>
</file>

<file path=ppt/slides/slide11.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DCA5322-090C-41B5-965E-BD5FB38328EF}"/>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6FFF1A92-6477-451C-9504-E5E3A02B8087}"/>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C1DC8F67-94D1-4848-87E9-44D4970AA40B}"/>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Recovery and continuing care</a:t>
            </a:r>
          </a:p>
        </p:txBody>
      </p:sp>
      <p:sp>
        <p:nvSpPr>
          <p:cNvPr id="4" name="">
            <a:extLst xmlns:a="http://schemas.openxmlformats.org/drawingml/2006/main">
              <a:ext uri="{FF2B5EF4-FFF2-40B4-BE49-F238E27FC236}">
                <a16:creationId xmlns:a16="http://schemas.microsoft.com/office/drawing/2014/main" id="{74304744-B0D7-45D7-8E77-4BF3C49ACDE5}"/>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Record symptoms and change over time.</a:t>
            </a:r>
          </a:p>
        </p:txBody>
      </p:sp>
      <p:sp>
        <p:nvSpPr>
          <p:cNvPr id="5" name="">
            <a:extLst xmlns:a="http://schemas.openxmlformats.org/drawingml/2006/main">
              <a:ext uri="{FF2B5EF4-FFF2-40B4-BE49-F238E27FC236}">
                <a16:creationId xmlns:a16="http://schemas.microsoft.com/office/drawing/2014/main" id="{83F6A2F5-48A1-46E0-BE5E-1D9634582ACC}"/>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Continue care while delirium persists.</a:t>
            </a:r>
          </a:p>
        </p:txBody>
      </p:sp>
      <p:sp>
        <p:nvSpPr>
          <p:cNvPr id="6" name="">
            <a:extLst xmlns:a="http://schemas.openxmlformats.org/drawingml/2006/main">
              <a:ext uri="{FF2B5EF4-FFF2-40B4-BE49-F238E27FC236}">
                <a16:creationId xmlns:a16="http://schemas.microsoft.com/office/drawing/2014/main" id="{1FB3888E-AB89-42FE-B956-3063D1FDF9DE}"/>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Explain the plan at transfer and discharge.</a:t>
            </a:r>
          </a:p>
        </p:txBody>
      </p:sp>
      <p:sp>
        <p:nvSpPr>
          <p:cNvPr id="7" name="">
            <a:extLst xmlns:a="http://schemas.openxmlformats.org/drawingml/2006/main">
              <a:ext uri="{FF2B5EF4-FFF2-40B4-BE49-F238E27FC236}">
                <a16:creationId xmlns:a16="http://schemas.microsoft.com/office/drawing/2014/main" id="{98216515-B224-4320-A75E-D119016577F3}"/>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F766A2BF-1718-4423-923E-80CD270D7AE9}"/>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11</a:t>
            </a:r>
          </a:p>
        </p:txBody>
      </p:sp>
    </p:spTree>
    <p:extLst>
      <p:ext uri="{BB962C8B-B14F-4D97-AF65-F5344CB8AC3E}">
        <p14:creationId xmlns:p14="http://schemas.microsoft.com/office/powerpoint/2010/main" val="778539812"/>
      </p:ext>
    </p:extLst>
  </p:cSld>
</p:sld>
</file>

<file path=ppt/slides/slide12.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2B71D7A-A157-4B31-A825-9991ECE24F50}"/>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75B3EECC-DC69-4D6D-B19A-A9CA1B3B6CE1}"/>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61648CDF-453F-4399-A27D-011C089F27B7}"/>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A useful report</a:t>
            </a:r>
          </a:p>
        </p:txBody>
      </p:sp>
      <p:sp>
        <p:nvSpPr>
          <p:cNvPr id="4" name="">
            <a:extLst xmlns:a="http://schemas.openxmlformats.org/drawingml/2006/main">
              <a:ext uri="{FF2B5EF4-FFF2-40B4-BE49-F238E27FC236}">
                <a16:creationId xmlns:a16="http://schemas.microsoft.com/office/drawing/2014/main" id="{3CE2C0CB-2B6F-46D5-8D6D-0DCE5BC703AB}"/>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is different?</a:t>
            </a:r>
          </a:p>
        </p:txBody>
      </p:sp>
      <p:sp>
        <p:nvSpPr>
          <p:cNvPr id="5" name="">
            <a:extLst xmlns:a="http://schemas.openxmlformats.org/drawingml/2006/main">
              <a:ext uri="{FF2B5EF4-FFF2-40B4-BE49-F238E27FC236}">
                <a16:creationId xmlns:a16="http://schemas.microsoft.com/office/drawing/2014/main" id="{74BEF9E6-05A5-456C-B445-C8CDBF3383F1}"/>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When did it change?</a:t>
            </a:r>
          </a:p>
        </p:txBody>
      </p:sp>
      <p:sp>
        <p:nvSpPr>
          <p:cNvPr id="6" name="">
            <a:extLst xmlns:a="http://schemas.openxmlformats.org/drawingml/2006/main">
              <a:ext uri="{FF2B5EF4-FFF2-40B4-BE49-F238E27FC236}">
                <a16:creationId xmlns:a16="http://schemas.microsoft.com/office/drawing/2014/main" id="{C5EE8B7D-F9BD-4943-B4DC-4AFE9CE8A9D3}"/>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help is needed now?</a:t>
            </a:r>
          </a:p>
        </p:txBody>
      </p:sp>
      <p:sp>
        <p:nvSpPr>
          <p:cNvPr id="7" name="">
            <a:extLst xmlns:a="http://schemas.openxmlformats.org/drawingml/2006/main">
              <a:ext uri="{FF2B5EF4-FFF2-40B4-BE49-F238E27FC236}">
                <a16:creationId xmlns:a16="http://schemas.microsoft.com/office/drawing/2014/main" id="{B2B5AA0D-BE37-45AA-A3AC-DD00EDEDBC31}"/>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B8E6CDF5-A396-497A-837C-FFE20C88430C}"/>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12</a:t>
            </a:r>
          </a:p>
        </p:txBody>
      </p:sp>
    </p:spTree>
    <p:extLst>
      <p:ext uri="{BB962C8B-B14F-4D97-AF65-F5344CB8AC3E}">
        <p14:creationId xmlns:p14="http://schemas.microsoft.com/office/powerpoint/2010/main" val="1706402230"/>
      </p:ext>
    </p:extLst>
  </p:cSld>
</p:sld>
</file>

<file path=ppt/slides/slide13.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60A3F9E-C84F-4F5C-BD29-8DA96490811E}"/>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EDA26284-D330-4217-A34A-941A9DB2B5EE}"/>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12CC33D9-3458-4D24-98FD-72EB39240118}"/>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The patient and family experience</a:t>
            </a:r>
          </a:p>
        </p:txBody>
      </p:sp>
      <p:sp>
        <p:nvSpPr>
          <p:cNvPr id="4" name="">
            <a:extLst xmlns:a="http://schemas.openxmlformats.org/drawingml/2006/main">
              <a:ext uri="{FF2B5EF4-FFF2-40B4-BE49-F238E27FC236}">
                <a16:creationId xmlns:a16="http://schemas.microsoft.com/office/drawing/2014/main" id="{F9A505CE-4AC1-4D1F-BEAC-0471C0196D2F}"/>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does the person believe is happening?</a:t>
            </a:r>
          </a:p>
        </p:txBody>
      </p:sp>
      <p:sp>
        <p:nvSpPr>
          <p:cNvPr id="5" name="">
            <a:extLst xmlns:a="http://schemas.openxmlformats.org/drawingml/2006/main">
              <a:ext uri="{FF2B5EF4-FFF2-40B4-BE49-F238E27FC236}">
                <a16:creationId xmlns:a16="http://schemas.microsoft.com/office/drawing/2014/main" id="{300D3BAF-4B9D-4499-99BB-DD89E8505E28}"/>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does the family know about the change?</a:t>
            </a:r>
          </a:p>
        </p:txBody>
      </p:sp>
      <p:sp>
        <p:nvSpPr>
          <p:cNvPr id="6" name="">
            <a:extLst xmlns:a="http://schemas.openxmlformats.org/drawingml/2006/main">
              <a:ext uri="{FF2B5EF4-FFF2-40B4-BE49-F238E27FC236}">
                <a16:creationId xmlns:a16="http://schemas.microsoft.com/office/drawing/2014/main" id="{B46CB744-CA28-4925-9761-EB4E9B570340}"/>
              </a:ext>
            </a:extLst>
          </p:cNvPr>
          <p:cNvSpPr>
            <a:spLocks xmlns:a="http://schemas.openxmlformats.org/drawingml/2006/main" noGrp="1"/>
          </p:cNvSpPr>
          <p:nvPr/>
        </p:nvSpPr>
        <p:spPr>
          <a:xfrm xmlns:a="http://schemas.openxmlformats.org/drawingml/2006/main">
            <a:off x="628650" y="48482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What explanation would help now?</a:t>
            </a:r>
          </a:p>
        </p:txBody>
      </p:sp>
      <p:sp>
        <p:nvSpPr>
          <p:cNvPr id="7" name="">
            <a:extLst xmlns:a="http://schemas.openxmlformats.org/drawingml/2006/main">
              <a:ext uri="{FF2B5EF4-FFF2-40B4-BE49-F238E27FC236}">
                <a16:creationId xmlns:a16="http://schemas.microsoft.com/office/drawing/2014/main" id="{CB31FBD4-3C14-42A0-A1E4-F67AFF938034}"/>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8" name="">
            <a:extLst xmlns:a="http://schemas.openxmlformats.org/drawingml/2006/main">
              <a:ext uri="{FF2B5EF4-FFF2-40B4-BE49-F238E27FC236}">
                <a16:creationId xmlns:a16="http://schemas.microsoft.com/office/drawing/2014/main" id="{1D28CB43-2661-4C49-9DE0-51F6D64309F8}"/>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13</a:t>
            </a:r>
          </a:p>
        </p:txBody>
      </p:sp>
    </p:spTree>
    <p:extLst>
      <p:ext uri="{BB962C8B-B14F-4D97-AF65-F5344CB8AC3E}">
        <p14:creationId xmlns:p14="http://schemas.microsoft.com/office/powerpoint/2010/main" val="67390111"/>
      </p:ext>
    </p:extLst>
  </p:cSld>
</p:sld>
</file>

<file path=ppt/slides/slide14.xml><?xml version="1.0" encoding="utf-8"?>
<p:sld xmlns:p="http://schemas.openxmlformats.org/presentationml/2006/main">
  <p:cSld>
    <p:bg>
      <p:bgPr>
        <a:solidFill xmlns:a="http://schemas.openxmlformats.org/drawingml/2006/main">
          <a:srgbClr val="F8F5ED"/>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AD66207-EB2F-4DE0-8AE9-E48F066DE8B1}"/>
              </a:ext>
            </a:extLst>
          </p:cNvPr>
          <p:cNvSpPr>
            <a:spLocks xmlns:a="http://schemas.openxmlformats.org/drawingml/2006/main" noGrp="1"/>
          </p:cNvSpPr>
          <p:nvPr/>
        </p:nvSpPr>
        <p:spPr>
          <a:xfrm xmlns:a="http://schemas.openxmlformats.org/drawingml/2006/main">
            <a:off x="628650" y="304800"/>
            <a:ext cx="666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4E52"/>
                </a:solidFill>
                <a:latin typeface="Georgia"/>
                <a:ea typeface="Georgia"/>
                <a:cs typeface="Georgia"/>
              </a:defRPr>
            </a:pPr>
            <a:r>
              <a:rPr sz="1800" b="0">
                <a:solidFill>
                  <a:srgbClr val="154E52"/>
                </a:solidFill>
                <a:latin typeface="Georgia"/>
                <a:ea typeface="Georgia"/>
                <a:cs typeface="Georgia"/>
              </a:rPr>
              <a:t>Delirium Academy</a:t>
            </a:r>
          </a:p>
        </p:txBody>
      </p:sp>
      <p:sp>
        <p:nvSpPr>
          <p:cNvPr id="2" name="">
            <a:extLst xmlns:a="http://schemas.openxmlformats.org/drawingml/2006/main">
              <a:ext uri="{FF2B5EF4-FFF2-40B4-BE49-F238E27FC236}">
                <a16:creationId xmlns:a16="http://schemas.microsoft.com/office/drawing/2014/main" id="{D70DE05F-C1C8-4B97-A300-8C54DC38E3E8}"/>
              </a:ext>
            </a:extLst>
          </p:cNvPr>
          <p:cNvSpPr>
            <a:spLocks xmlns:a="http://schemas.openxmlformats.org/drawingml/2006/main" noGrp="1"/>
          </p:cNvSpPr>
          <p:nvPr/>
        </p:nvSpPr>
        <p:spPr>
          <a:xfrm xmlns:a="http://schemas.openxmlformats.org/drawingml/2006/main">
            <a:off x="9144000" y="361950"/>
            <a:ext cx="2457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26568"/>
                </a:solidFill>
                <a:latin typeface="Arial"/>
                <a:ea typeface="Arial"/>
                <a:cs typeface="Arial"/>
              </a:defRPr>
            </a:pPr>
            <a:r>
              <a:rPr sz="1125" b="0">
                <a:solidFill>
                  <a:srgbClr val="526568"/>
                </a:solidFill>
                <a:latin typeface="Arial"/>
                <a:ea typeface="Arial"/>
                <a:cs typeface="Arial"/>
              </a:rPr>
              <a:t>FOUNDATION</a:t>
            </a:r>
          </a:p>
        </p:txBody>
      </p:sp>
      <p:sp>
        <p:nvSpPr>
          <p:cNvPr id="3" name="">
            <a:extLst xmlns:a="http://schemas.openxmlformats.org/drawingml/2006/main">
              <a:ext uri="{FF2B5EF4-FFF2-40B4-BE49-F238E27FC236}">
                <a16:creationId xmlns:a16="http://schemas.microsoft.com/office/drawing/2014/main" id="{586EC720-DFE9-4538-B9F4-00DA19997662}"/>
              </a:ext>
            </a:extLst>
          </p:cNvPr>
          <p:cNvSpPr>
            <a:spLocks xmlns:a="http://schemas.openxmlformats.org/drawingml/2006/main" noGrp="1"/>
          </p:cNvSpPr>
          <p:nvPr/>
        </p:nvSpPr>
        <p:spPr>
          <a:xfrm xmlns:a="http://schemas.openxmlformats.org/drawingml/2006/main">
            <a:off x="628650" y="1143000"/>
            <a:ext cx="10668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154E52"/>
                </a:solidFill>
                <a:latin typeface="Georgia"/>
                <a:ea typeface="Georgia"/>
                <a:cs typeface="Georgia"/>
              </a:defRPr>
            </a:pPr>
            <a:r>
              <a:rPr sz="3600" b="0">
                <a:solidFill>
                  <a:srgbClr val="154E52"/>
                </a:solidFill>
                <a:latin typeface="Georgia"/>
                <a:ea typeface="Georgia"/>
                <a:cs typeface="Georgia"/>
              </a:rPr>
              <a:t>Assessment and further learning</a:t>
            </a:r>
          </a:p>
        </p:txBody>
      </p:sp>
      <p:sp>
        <p:nvSpPr>
          <p:cNvPr id="4" name="">
            <a:extLst xmlns:a="http://schemas.openxmlformats.org/drawingml/2006/main">
              <a:ext uri="{FF2B5EF4-FFF2-40B4-BE49-F238E27FC236}">
                <a16:creationId xmlns:a16="http://schemas.microsoft.com/office/drawing/2014/main" id="{AC3FD96A-E4DD-4736-A894-E4E62A4954D4}"/>
              </a:ext>
            </a:extLst>
          </p:cNvPr>
          <p:cNvSpPr>
            <a:spLocks xmlns:a="http://schemas.openxmlformats.org/drawingml/2006/main" noGrp="1"/>
          </p:cNvSpPr>
          <p:nvPr/>
        </p:nvSpPr>
        <p:spPr>
          <a:xfrm xmlns:a="http://schemas.openxmlformats.org/drawingml/2006/main">
            <a:off x="628650" y="27146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Complete the online assessment and read the feedback.</a:t>
            </a:r>
          </a:p>
        </p:txBody>
      </p:sp>
      <p:sp>
        <p:nvSpPr>
          <p:cNvPr id="5" name="">
            <a:extLst xmlns:a="http://schemas.openxmlformats.org/drawingml/2006/main">
              <a:ext uri="{FF2B5EF4-FFF2-40B4-BE49-F238E27FC236}">
                <a16:creationId xmlns:a16="http://schemas.microsoft.com/office/drawing/2014/main" id="{3CFFD01A-2D58-4B28-9E53-825EE74C5D48}"/>
              </a:ext>
            </a:extLst>
          </p:cNvPr>
          <p:cNvSpPr>
            <a:spLocks xmlns:a="http://schemas.openxmlformats.org/drawingml/2006/main" noGrp="1"/>
          </p:cNvSpPr>
          <p:nvPr/>
        </p:nvSpPr>
        <p:spPr>
          <a:xfrm xmlns:a="http://schemas.openxmlformats.org/drawingml/2006/main">
            <a:off x="628650" y="3781425"/>
            <a:ext cx="10572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202D2F"/>
                </a:solidFill>
                <a:latin typeface="Arial"/>
                <a:ea typeface="Arial"/>
                <a:cs typeface="Arial"/>
              </a:defRPr>
            </a:pPr>
            <a:r>
              <a:rPr sz="2325" b="0">
                <a:solidFill>
                  <a:srgbClr val="202D2F"/>
                </a:solidFill>
                <a:latin typeface="Arial"/>
                <a:ea typeface="Arial"/>
                <a:cs typeface="Arial"/>
              </a:rPr>
              <a:t>Then choose the safety module or another follow-on topic.</a:t>
            </a:r>
          </a:p>
        </p:txBody>
      </p:sp>
      <p:sp>
        <p:nvSpPr>
          <p:cNvPr id="6" name="">
            <a:extLst xmlns:a="http://schemas.openxmlformats.org/drawingml/2006/main">
              <a:ext uri="{FF2B5EF4-FFF2-40B4-BE49-F238E27FC236}">
                <a16:creationId xmlns:a16="http://schemas.microsoft.com/office/drawing/2014/main" id="{DACC1FC6-4011-4540-9573-B5496B8286DA}"/>
              </a:ext>
            </a:extLst>
          </p:cNvPr>
          <p:cNvSpPr>
            <a:spLocks xmlns:a="http://schemas.openxmlformats.org/drawingml/2006/main" noGrp="1"/>
          </p:cNvSpPr>
          <p:nvPr/>
        </p:nvSpPr>
        <p:spPr>
          <a:xfrm xmlns:a="http://schemas.openxmlformats.org/drawingml/2006/main">
            <a:off x="628650" y="6343650"/>
            <a:ext cx="8096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deliriumacademy.com</a:t>
            </a:r>
          </a:p>
        </p:txBody>
      </p:sp>
      <p:sp>
        <p:nvSpPr>
          <p:cNvPr id="7" name="">
            <a:extLst xmlns:a="http://schemas.openxmlformats.org/drawingml/2006/main">
              <a:ext uri="{FF2B5EF4-FFF2-40B4-BE49-F238E27FC236}">
                <a16:creationId xmlns:a16="http://schemas.microsoft.com/office/drawing/2014/main" id="{735DC14F-DD6F-49F9-BA1C-97AF109E2C1E}"/>
              </a:ext>
            </a:extLst>
          </p:cNvPr>
          <p:cNvSpPr>
            <a:spLocks xmlns:a="http://schemas.openxmlformats.org/drawingml/2006/main" noGrp="1"/>
          </p:cNvSpPr>
          <p:nvPr/>
        </p:nvSpPr>
        <p:spPr>
          <a:xfrm xmlns:a="http://schemas.openxmlformats.org/drawingml/2006/main">
            <a:off x="11144250" y="6343650"/>
            <a:ext cx="523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568"/>
                </a:solidFill>
                <a:latin typeface="Arial"/>
                <a:ea typeface="Arial"/>
                <a:cs typeface="Arial"/>
              </a:defRPr>
            </a:pPr>
            <a:r>
              <a:rPr sz="1200" b="0">
                <a:solidFill>
                  <a:srgbClr val="526568"/>
                </a:solidFill>
                <a:latin typeface="Arial"/>
                <a:ea typeface="Arial"/>
                <a:cs typeface="Arial"/>
              </a:rPr>
              <a:t>14</a:t>
            </a:r>
          </a:p>
        </p:txBody>
      </p:sp>
    </p:spTree>
    <p:extLst>
      <p:ext uri="{BB962C8B-B14F-4D97-AF65-F5344CB8AC3E}">
        <p14:creationId xmlns:p14="http://schemas.microsoft.com/office/powerpoint/2010/main" val="6058699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2026-09-20T07:10:59.5920000Z</dcterms:created>
  <dcterms:modified xsi:type="dcterms:W3CDTF">2026-09-20T07:10:59.5920000Z</dcterms:modified>
</coreProperties>
</file>