
<file path=[Content_Types].xml><?xml version="1.0" encoding="utf-8"?>
<Types xmlns="http://schemas.openxmlformats.org/package/2006/content-types">
  <Default Extension="xml" ContentType="application/vnd.openxmlformats-package.core-properties+xml"/>
  <Default Extension="bin" ContentType="image/webp"/>
  <Default Extension="jpeg" ContentType="image/jpeg"/>
  <Default Extension="png" ContentType="image/png"/>
  <Default Extension="gif" ContentType="image/gif"/>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charts/chart1.xml" ContentType="application/vnd.openxmlformats-officedocument.drawingml.chart+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d32b8e18af064269" /><Relationship Type="http://schemas.openxmlformats.org/officeDocument/2006/relationships/extended-properties" Target="/docProps/app.xml" Id="Rdf78baeb0f1f4878" /><Relationship Type="http://schemas.openxmlformats.org/officeDocument/2006/relationships/officeDocument" Target="/ppt/presentation.xml" Id="Rcd2220c54122424b" /></Relationships>
</file>

<file path=ppt/presentation.xml><?xml version="1.0" encoding="utf-8"?>
<p:presentation xmlns:p="http://schemas.openxmlformats.org/presentationml/2006/main">
  <p:sldMasterIdLst>
    <p:sldMasterId xmlns:r="http://schemas.openxmlformats.org/officeDocument/2006/relationships" id="2147483648" r:id="R3c47f74491774e01"/>
  </p:sldMasterIdLst>
  <p:notesMasterIdLst>
    <p:notesMasterId xmlns:r="http://schemas.openxmlformats.org/officeDocument/2006/relationships" r:id="Re9d17285a05042b1"/>
  </p:notesMasterIdLst>
  <p:sldIdLst>
    <p:sldId xmlns:r="http://schemas.openxmlformats.org/officeDocument/2006/relationships" id="256" r:id="R5ef3f75f09684e42"/>
    <p:sldId xmlns:r="http://schemas.openxmlformats.org/officeDocument/2006/relationships" id="257" r:id="R0e31a169f4484d72"/>
    <p:sldId xmlns:r="http://schemas.openxmlformats.org/officeDocument/2006/relationships" id="258" r:id="Rdc80f8e6b747413a"/>
    <p:sldId xmlns:r="http://schemas.openxmlformats.org/officeDocument/2006/relationships" id="259" r:id="R94261de396e94b16"/>
    <p:sldId xmlns:r="http://schemas.openxmlformats.org/officeDocument/2006/relationships" id="260" r:id="Rcc71864762d54ab1"/>
    <p:sldId xmlns:r="http://schemas.openxmlformats.org/officeDocument/2006/relationships" id="261" r:id="Rf7b681bb618f4b6f"/>
    <p:sldId xmlns:r="http://schemas.openxmlformats.org/officeDocument/2006/relationships" id="262" r:id="R2f57a76dbec644b4"/>
    <p:sldId xmlns:r="http://schemas.openxmlformats.org/officeDocument/2006/relationships" id="263" r:id="R327b43662c494250"/>
    <p:sldId xmlns:r="http://schemas.openxmlformats.org/officeDocument/2006/relationships" id="264" r:id="R4d51347c26264798"/>
    <p:sldId xmlns:r="http://schemas.openxmlformats.org/officeDocument/2006/relationships" id="265" r:id="Re52e7a85af804985"/>
    <p:sldId xmlns:r="http://schemas.openxmlformats.org/officeDocument/2006/relationships" id="266" r:id="Rd99b91e0bf524941"/>
    <p:sldId xmlns:r="http://schemas.openxmlformats.org/officeDocument/2006/relationships" id="267" r:id="Ra24d34dbe37449a7"/>
    <p:sldId xmlns:r="http://schemas.openxmlformats.org/officeDocument/2006/relationships" id="268" r:id="R8508fdd9c2f94ffd"/>
    <p:sldId xmlns:r="http://schemas.openxmlformats.org/officeDocument/2006/relationships" id="269" r:id="R4cc94715eaf34130"/>
    <p:sldId xmlns:r="http://schemas.openxmlformats.org/officeDocument/2006/relationships" id="270" r:id="R80226bad56b94582"/>
    <p:sldId xmlns:r="http://schemas.openxmlformats.org/officeDocument/2006/relationships" id="271" r:id="Rb88487289bdd478f"/>
    <p:sldId xmlns:r="http://schemas.openxmlformats.org/officeDocument/2006/relationships" id="272" r:id="R037c5dade2464f33"/>
    <p:sldId xmlns:r="http://schemas.openxmlformats.org/officeDocument/2006/relationships" id="273" r:id="Rbf180214f834463b"/>
    <p:sldId xmlns:r="http://schemas.openxmlformats.org/officeDocument/2006/relationships" id="274" r:id="Rde6056d80b9e4b4e"/>
    <p:sldId xmlns:r="http://schemas.openxmlformats.org/officeDocument/2006/relationships" id="275" r:id="Rc338a769f2b543ba"/>
    <p:sldId xmlns:r="http://schemas.openxmlformats.org/officeDocument/2006/relationships" id="276" r:id="R8507cdc183394aa2"/>
    <p:sldId xmlns:r="http://schemas.openxmlformats.org/officeDocument/2006/relationships" id="277" r:id="R8cb8b180af604e2a"/>
    <p:sldId xmlns:r="http://schemas.openxmlformats.org/officeDocument/2006/relationships" id="278" r:id="R876a268c35c34333"/>
    <p:sldId xmlns:r="http://schemas.openxmlformats.org/officeDocument/2006/relationships" id="279" r:id="R212879be7c0f45b5"/>
    <p:sldId xmlns:r="http://schemas.openxmlformats.org/officeDocument/2006/relationships" id="280" r:id="Rc4a2eb67778546d0"/>
    <p:sldId xmlns:r="http://schemas.openxmlformats.org/officeDocument/2006/relationships" id="281" r:id="R50c4d81e30e44f12"/>
    <p:sldId xmlns:r="http://schemas.openxmlformats.org/officeDocument/2006/relationships" id="282" r:id="Rf7e4912d6dcc475b"/>
    <p:sldId xmlns:r="http://schemas.openxmlformats.org/officeDocument/2006/relationships" id="283" r:id="R1a0f8fcc510044b8"/>
    <p:sldId xmlns:r="http://schemas.openxmlformats.org/officeDocument/2006/relationships" id="284" r:id="R80fb09e4ec6749ee"/>
    <p:sldId xmlns:r="http://schemas.openxmlformats.org/officeDocument/2006/relationships" id="285" r:id="R210470e4e806461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a7555be127f4284" /><Relationship Type="http://schemas.openxmlformats.org/officeDocument/2006/relationships/slideMaster" Target="/ppt/slideMasters/slideMaster1.xml" Id="R3c47f74491774e01" /><Relationship Type="http://schemas.openxmlformats.org/officeDocument/2006/relationships/notesMaster" Target="/ppt/notesMasters/notesMaster1.xml" Id="Re9d17285a05042b1" /><Relationship Type="http://schemas.openxmlformats.org/officeDocument/2006/relationships/presProps" Target="/ppt/presProps.xml" Id="Re699e94b42f44de7" /><Relationship Type="http://schemas.openxmlformats.org/officeDocument/2006/relationships/tableStyles" Target="/ppt/tableStyles.xml" Id="R5d56ee1ec44d443c" /><Relationship Type="http://schemas.openxmlformats.org/officeDocument/2006/relationships/slide" Target="/ppt/slides/slide1.xml" Id="R5ef3f75f09684e42" /><Relationship Type="http://schemas.openxmlformats.org/officeDocument/2006/relationships/slide" Target="/ppt/slides/slide2.xml" Id="R0e31a169f4484d72" /><Relationship Type="http://schemas.openxmlformats.org/officeDocument/2006/relationships/slide" Target="/ppt/slides/slide3.xml" Id="Rdc80f8e6b747413a" /><Relationship Type="http://schemas.openxmlformats.org/officeDocument/2006/relationships/slide" Target="/ppt/slides/slide4.xml" Id="R94261de396e94b16" /><Relationship Type="http://schemas.openxmlformats.org/officeDocument/2006/relationships/slide" Target="/ppt/slides/slide5.xml" Id="Rcc71864762d54ab1" /><Relationship Type="http://schemas.openxmlformats.org/officeDocument/2006/relationships/slide" Target="/ppt/slides/slide6.xml" Id="Rf7b681bb618f4b6f" /><Relationship Type="http://schemas.openxmlformats.org/officeDocument/2006/relationships/slide" Target="/ppt/slides/slide7.xml" Id="R2f57a76dbec644b4" /><Relationship Type="http://schemas.openxmlformats.org/officeDocument/2006/relationships/slide" Target="/ppt/slides/slide8.xml" Id="R327b43662c494250" /><Relationship Type="http://schemas.openxmlformats.org/officeDocument/2006/relationships/slide" Target="/ppt/slides/slide9.xml" Id="R4d51347c26264798" /><Relationship Type="http://schemas.openxmlformats.org/officeDocument/2006/relationships/slide" Target="/ppt/slides/slide10.xml" Id="Re52e7a85af804985" /><Relationship Type="http://schemas.openxmlformats.org/officeDocument/2006/relationships/slide" Target="/ppt/slides/slide11.xml" Id="Rd99b91e0bf524941" /><Relationship Type="http://schemas.openxmlformats.org/officeDocument/2006/relationships/slide" Target="/ppt/slides/slide12.xml" Id="Ra24d34dbe37449a7" /><Relationship Type="http://schemas.openxmlformats.org/officeDocument/2006/relationships/slide" Target="/ppt/slides/slide13.xml" Id="R8508fdd9c2f94ffd" /><Relationship Type="http://schemas.openxmlformats.org/officeDocument/2006/relationships/slide" Target="/ppt/slides/slide14.xml" Id="R4cc94715eaf34130" /><Relationship Type="http://schemas.openxmlformats.org/officeDocument/2006/relationships/slide" Target="/ppt/slides/slide15.xml" Id="R80226bad56b94582" /><Relationship Type="http://schemas.openxmlformats.org/officeDocument/2006/relationships/slide" Target="/ppt/slides/slide16.xml" Id="Rb88487289bdd478f" /><Relationship Type="http://schemas.openxmlformats.org/officeDocument/2006/relationships/slide" Target="/ppt/slides/slide17.xml" Id="R037c5dade2464f33" /><Relationship Type="http://schemas.openxmlformats.org/officeDocument/2006/relationships/slide" Target="/ppt/slides/slide18.xml" Id="Rbf180214f834463b" /><Relationship Type="http://schemas.openxmlformats.org/officeDocument/2006/relationships/slide" Target="/ppt/slides/slide19.xml" Id="Rde6056d80b9e4b4e" /><Relationship Type="http://schemas.openxmlformats.org/officeDocument/2006/relationships/slide" Target="/ppt/slides/slide20.xml" Id="Rc338a769f2b543ba" /><Relationship Type="http://schemas.openxmlformats.org/officeDocument/2006/relationships/slide" Target="/ppt/slides/slide21.xml" Id="R8507cdc183394aa2" /><Relationship Type="http://schemas.openxmlformats.org/officeDocument/2006/relationships/slide" Target="/ppt/slides/slide22.xml" Id="R8cb8b180af604e2a" /><Relationship Type="http://schemas.openxmlformats.org/officeDocument/2006/relationships/slide" Target="/ppt/slides/slide23.xml" Id="R876a268c35c34333" /><Relationship Type="http://schemas.openxmlformats.org/officeDocument/2006/relationships/slide" Target="/ppt/slides/slide24.xml" Id="R212879be7c0f45b5" /><Relationship Type="http://schemas.openxmlformats.org/officeDocument/2006/relationships/slide" Target="/ppt/slides/slide25.xml" Id="Rc4a2eb67778546d0" /><Relationship Type="http://schemas.openxmlformats.org/officeDocument/2006/relationships/slide" Target="/ppt/slides/slide26.xml" Id="R50c4d81e30e44f12" /><Relationship Type="http://schemas.openxmlformats.org/officeDocument/2006/relationships/slide" Target="/ppt/slides/slide27.xml" Id="Rf7e4912d6dcc475b" /><Relationship Type="http://schemas.openxmlformats.org/officeDocument/2006/relationships/slide" Target="/ppt/slides/slide28.xml" Id="R1a0f8fcc510044b8" /><Relationship Type="http://schemas.openxmlformats.org/officeDocument/2006/relationships/slide" Target="/ppt/slides/slide29.xml" Id="R80fb09e4ec6749ee" /><Relationship Type="http://schemas.openxmlformats.org/officeDocument/2006/relationships/slide" Target="/ppt/slides/slide30.xml" Id="R210470e4e806461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0484905191144d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76fdbc6bce34df7" /><Relationship Type="http://schemas.openxmlformats.org/officeDocument/2006/relationships/notesMaster" Target="/ppt/notesMasters/notesMaster1.xml" Id="R3bb640d9013c4792" /></Relationships>
</file>

<file path=ppt/notesSlides/_rels/notesSlide2.xml.rels>&#65279;<?xml version="1.0" encoding="utf-8"?><Relationships xmlns="http://schemas.openxmlformats.org/package/2006/relationships"><Relationship Type="http://schemas.openxmlformats.org/officeDocument/2006/relationships/slide" Target="/ppt/slides/slide2.xml" Id="Rccdda712b31d47cd" /><Relationship Type="http://schemas.openxmlformats.org/officeDocument/2006/relationships/notesMaster" Target="/ppt/notesMasters/notesMaster1.xml" Id="Rc6d502e4bca4442e" /></Relationships>
</file>

<file path=ppt/notesSlides/_rels/notesSlide3.xml.rels>&#65279;<?xml version="1.0" encoding="utf-8"?><Relationships xmlns="http://schemas.openxmlformats.org/package/2006/relationships"><Relationship Type="http://schemas.openxmlformats.org/officeDocument/2006/relationships/slide" Target="/ppt/slides/slide3.xml" Id="Rd601c5fb4e14487f" /><Relationship Type="http://schemas.openxmlformats.org/officeDocument/2006/relationships/notesMaster" Target="/ppt/notesMasters/notesMaster1.xml" Id="R28013226d147478d" /></Relationships>
</file>

<file path=ppt/notesSlides/_rels/notesSlide4.xml.rels>&#65279;<?xml version="1.0" encoding="utf-8"?><Relationships xmlns="http://schemas.openxmlformats.org/package/2006/relationships"><Relationship Type="http://schemas.openxmlformats.org/officeDocument/2006/relationships/slide" Target="/ppt/slides/slide4.xml" Id="R510b55edea3c4d10" /><Relationship Type="http://schemas.openxmlformats.org/officeDocument/2006/relationships/notesMaster" Target="/ppt/notesMasters/notesMaster1.xml" Id="Raa44fc8eeba0452a" /></Relationships>
</file>

<file path=ppt/notesSlides/_rels/notesSlide5.xml.rels>&#65279;<?xml version="1.0" encoding="utf-8"?><Relationships xmlns="http://schemas.openxmlformats.org/package/2006/relationships"><Relationship Type="http://schemas.openxmlformats.org/officeDocument/2006/relationships/slide" Target="/ppt/slides/slide5.xml" Id="Ra1df6a6b692d4cfd" /><Relationship Type="http://schemas.openxmlformats.org/officeDocument/2006/relationships/notesMaster" Target="/ppt/notesMasters/notesMaster1.xml" Id="Rd23419ea91b14b72" /></Relationships>
</file>

<file path=ppt/notesSlides/_rels/notesSlide6.xml.rels>&#65279;<?xml version="1.0" encoding="utf-8"?><Relationships xmlns="http://schemas.openxmlformats.org/package/2006/relationships"><Relationship Type="http://schemas.openxmlformats.org/officeDocument/2006/relationships/slide" Target="/ppt/slides/slide6.xml" Id="Rdf29ed6f0995489c" /><Relationship Type="http://schemas.openxmlformats.org/officeDocument/2006/relationships/notesMaster" Target="/ppt/notesMasters/notesMaster1.xml" Id="R67db55dcfd0d4382" /></Relationships>
</file>

<file path=ppt/notesSlides/_rels/notesSlide7.xml.rels>&#65279;<?xml version="1.0" encoding="utf-8"?><Relationships xmlns="http://schemas.openxmlformats.org/package/2006/relationships"><Relationship Type="http://schemas.openxmlformats.org/officeDocument/2006/relationships/slide" Target="/ppt/slides/slide7.xml" Id="R46616b8a2459493a" /><Relationship Type="http://schemas.openxmlformats.org/officeDocument/2006/relationships/notesMaster" Target="/ppt/notesMasters/notesMaster1.xml" Id="R9911560df8ef489a" /></Relationships>
</file>

<file path=ppt/notesSlides/_rels/notesSlide8.xml.rels>&#65279;<?xml version="1.0" encoding="utf-8"?><Relationships xmlns="http://schemas.openxmlformats.org/package/2006/relationships"><Relationship Type="http://schemas.openxmlformats.org/officeDocument/2006/relationships/slide" Target="/ppt/slides/slide8.xml" Id="Rd3392ef85b7348e3" /><Relationship Type="http://schemas.openxmlformats.org/officeDocument/2006/relationships/notesMaster" Target="/ppt/notesMasters/notesMaster1.xml" Id="R54e74d1d40584565" /></Relationships>
</file>

<file path=ppt/notesSlides/_rels/notesSlide9.xml.rels>&#65279;<?xml version="1.0" encoding="utf-8"?><Relationships xmlns="http://schemas.openxmlformats.org/package/2006/relationships"><Relationship Type="http://schemas.openxmlformats.org/officeDocument/2006/relationships/slide" Target="/ppt/slides/slide9.xml" Id="R90051e4ca21041f3" /><Relationship Type="http://schemas.openxmlformats.org/officeDocument/2006/relationships/notesMaster" Target="/ppt/notesMasters/notesMaster1.xml" Id="R9a205e38c0404b2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6177a34875b4a28" /><Relationship Type="http://schemas.openxmlformats.org/officeDocument/2006/relationships/notesMaster" Target="/ppt/notesMasters/notesMaster1.xml" Id="R813ea8530d1c4b8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07f1544a1794f15" /><Relationship Type="http://schemas.openxmlformats.org/officeDocument/2006/relationships/notesMaster" Target="/ppt/notesMasters/notesMaster1.xml" Id="R79ef25b139ee4f9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5581121ee4d4f45" /><Relationship Type="http://schemas.openxmlformats.org/officeDocument/2006/relationships/notesMaster" Target="/ppt/notesMasters/notesMaster1.xml" Id="R1fdef7447d3a4eb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0104e9d87ae4876" /><Relationship Type="http://schemas.openxmlformats.org/officeDocument/2006/relationships/notesMaster" Target="/ppt/notesMasters/notesMaster1.xml" Id="R8aeee72d191b4ee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860836727564095" /><Relationship Type="http://schemas.openxmlformats.org/officeDocument/2006/relationships/notesMaster" Target="/ppt/notesMasters/notesMaster1.xml" Id="R4859e6499cd745e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9e9d6654bab4fa4" /><Relationship Type="http://schemas.openxmlformats.org/officeDocument/2006/relationships/notesMaster" Target="/ppt/notesMasters/notesMaster1.xml" Id="R899c8c8b06e64be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82e38333f9d4941" /><Relationship Type="http://schemas.openxmlformats.org/officeDocument/2006/relationships/notesMaster" Target="/ppt/notesMasters/notesMaster1.xml" Id="R5787e49ef8a8408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07342f2c79c42df" /><Relationship Type="http://schemas.openxmlformats.org/officeDocument/2006/relationships/notesMaster" Target="/ppt/notesMasters/notesMaster1.xml" Id="Rea369696c4e64ef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a360a020f4a4562" /><Relationship Type="http://schemas.openxmlformats.org/officeDocument/2006/relationships/notesMaster" Target="/ppt/notesMasters/notesMaster1.xml" Id="R660f423c1805494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ab11d7fe9a045d5" /><Relationship Type="http://schemas.openxmlformats.org/officeDocument/2006/relationships/notesMaster" Target="/ppt/notesMasters/notesMaster1.xml" Id="R3961105774554ea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f92d76e9e034927" /><Relationship Type="http://schemas.openxmlformats.org/officeDocument/2006/relationships/notesMaster" Target="/ppt/notesMasters/notesMaster1.xml" Id="Ra780186a4ed240c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1f745dc2e254561" /><Relationship Type="http://schemas.openxmlformats.org/officeDocument/2006/relationships/notesMaster" Target="/ppt/notesMasters/notesMaster1.xml" Id="Rc8b7e56a02b94da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30cc9515748457f" /><Relationship Type="http://schemas.openxmlformats.org/officeDocument/2006/relationships/notesMaster" Target="/ppt/notesMasters/notesMaster1.xml" Id="R63eef748022b45b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45bcf013c384dfc" /><Relationship Type="http://schemas.openxmlformats.org/officeDocument/2006/relationships/notesMaster" Target="/ppt/notesMasters/notesMaster1.xml" Id="R2e5eecb106084d4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8805894ac784772" /><Relationship Type="http://schemas.openxmlformats.org/officeDocument/2006/relationships/notesMaster" Target="/ppt/notesMasters/notesMaster1.xml" Id="Rba1010256e66482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a79f48e13a14498" /><Relationship Type="http://schemas.openxmlformats.org/officeDocument/2006/relationships/notesMaster" Target="/ppt/notesMasters/notesMaster1.xml" Id="R8cee552d15ca472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5ddd8adc05a4f3f" /><Relationship Type="http://schemas.openxmlformats.org/officeDocument/2006/relationships/notesMaster" Target="/ppt/notesMasters/notesMaster1.xml" Id="Rf771372ca14e421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bbd8b071ba14588" /><Relationship Type="http://schemas.openxmlformats.org/officeDocument/2006/relationships/notesMaster" Target="/ppt/notesMasters/notesMaster1.xml" Id="R2353f69b5126482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e6f14090b364e6a" /><Relationship Type="http://schemas.openxmlformats.org/officeDocument/2006/relationships/notesMaster" Target="/ppt/notesMasters/notesMaster1.xml" Id="R4bfc96a803fb454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585eb56cef047cc" /><Relationship Type="http://schemas.openxmlformats.org/officeDocument/2006/relationships/notesMaster" Target="/ppt/notesMasters/notesMaster1.xml" Id="R5437d2d517ea48c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0badb74310e4379" /><Relationship Type="http://schemas.openxmlformats.org/officeDocument/2006/relationships/notesMaster" Target="/ppt/notesMasters/notesMaster1.xml" Id="R7f3738fe07a8457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foundation for adult health and care staff and students. Use in general wards, emergency departments and care homes, with each person working within their role. This deck supports a 30-minute session. Allow about 23 minutes for teaching and 7 minutes for questions or the online assessment. The 30-minute course title is a planned duration. Intensive care, the immediate recovery room, children, alcohol or drug withdrawal, intoxication and end-of-life care require additional specialist teaching. Original Academy teaching by Professor Alasdair MacLullich. Slides adapted from his supplied 2026 talks and the current course. Slide design and language revision: 26 September 2026. This date is not a new clinical-review date. Original Academy text is CC BY 4.0. The 4AT and third-party images have separate terms. Photographs illustrate teaching and do not identify the people shown as having delirium.</a:t>
            </a:r>
          </a:p>
          <a:p xmlns:a="http://schemas.openxmlformats.org/drawingml/2006/main">
            <a:r>
              <a:t/>
            </a:r>
          </a:p>
          <a:p xmlns:a="http://schemas.openxmlformats.org/drawingml/2006/main">
            <a:r>
              <a:t>Sources</a:t>
            </a:r>
          </a:p>
          <a:p xmlns:a="http://schemas.openxmlformats.org/drawingml/2006/main">
            <a:r>
              <a:t>https://deliriumacademy.com/introduction-to-delirium/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case from Part 1. Mrs Morgan, 84, has dementia and was admitted after a fall. She normally chats, eats independently and walks with a frame. On day two she is less talkative, sleepy at times, slow to respond, eating little and needing more help to stand. Her daughter dates the change to yesterday. At times she seems more like herself. Ask learners what is new and what needs reporting. Answer: the acute change in several usual abilities needs prompt assessment for possible delirium. Dementia does not explain the new deterioration. The photograph is illustrative, not Mrs Morgan.</a:t>
            </a:r>
          </a:p>
          <a:p xmlns:a="http://schemas.openxmlformats.org/drawingml/2006/main">
            <a:r>
              <a:t/>
            </a:r>
          </a:p>
          <a:p xmlns:a="http://schemas.openxmlformats.org/drawingml/2006/main">
            <a:r>
              <a:t>Sources</a:t>
            </a:r>
          </a:p>
          <a:p xmlns:a="http://schemas.openxmlformats.org/drawingml/2006/main">
            <a:r>
              <a:t>https://deliriumacademy.com/introduction-to-delirium/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Delirium develops over hours or days, usually during illness, after an operation, or because of medicines or another physical problem. Difficulty paying attention and thinking clearly are central. Alertness, behaviour and perception may also change. The symptoms can vary during the day. Not everyone has all the features in this illustration. Hallucinations and agitation are not required. The illustration is reproduced from the current Academy course.</a:t>
            </a:r>
          </a:p>
          <a:p xmlns:a="http://schemas.openxmlformats.org/drawingml/2006/main">
            <a:r>
              <a:t/>
            </a:r>
          </a:p>
          <a:p xmlns:a="http://schemas.openxmlformats.org/drawingml/2006/main">
            <a:r>
              <a:t>Sources</a:t>
            </a:r>
          </a:p>
          <a:p xmlns:a="http://schemas.openxmlformats.org/drawingml/2006/main">
            <a:r>
              <a:t>https://deliriumacademy.com/introduction-to-delirium/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Hypoactive delirium may include less speech, slow responses, poor attention, reduced movement and reduced eating or drinking. It is common in older inpatients and often missed. Describe the actual change and seek assessment. Severe reduction in responsiveness needs emergency assessment. The photograph illustrates reduced activity but does not establish delirium. Sources: current course Part 2, Morandi and colleagues 2017 and Inouye and colleagues 2001, linked from that section.</a:t>
            </a:r>
          </a:p>
          <a:p xmlns:a="http://schemas.openxmlformats.org/drawingml/2006/main">
            <a:r>
              <a:t/>
            </a:r>
          </a:p>
          <a:p xmlns:a="http://schemas.openxmlformats.org/drawingml/2006/main">
            <a:r>
              <a:t>Sources</a:t>
            </a:r>
          </a:p>
          <a:p xmlns:a="http://schemas.openxmlformats.org/drawingml/2006/main">
            <a:r>
              <a:t>https://deliriumacademy.com/introduction-to-delirium/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Hyperactive delirium may include restlessness, pulling at bedding or trying to leave. A person may have hypoactive and hyperactive features at different times. Some people have hallucinations or frightening false beliefs. Distress also occurs in people who are still and say little. Assess how the person feels rather than inferring distress only from movement or noise. The photograph is illustrative.</a:t>
            </a:r>
          </a:p>
          <a:p xmlns:a="http://schemas.openxmlformats.org/drawingml/2006/main">
            <a:r>
              <a:t/>
            </a:r>
          </a:p>
          <a:p xmlns:a="http://schemas.openxmlformats.org/drawingml/2006/main">
            <a:r>
              <a:t>Sources</a:t>
            </a:r>
          </a:p>
          <a:p xmlns:a="http://schemas.openxmlformats.org/drawingml/2006/main">
            <a:r>
              <a:t>https://deliriumacademy.com/introduction-to-delirium/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comparison describes usual patterns. Dementia develops over months or years, while delirium is an acute change. Attention and alertness depend on the type and stage of dementia. Dementia with Lewy bodies can fluctuate. Compare with the person’s usual state, using the person, informants and records. Delirium and dementia often occur together. When distinction is difficult, assess and manage possible delirium promptly. A more settled hour does not exclude delirium.</a:t>
            </a:r>
          </a:p>
          <a:p xmlns:a="http://schemas.openxmlformats.org/drawingml/2006/main">
            <a:r>
              <a:t/>
            </a:r>
          </a:p>
          <a:p xmlns:a="http://schemas.openxmlformats.org/drawingml/2006/main">
            <a:r>
              <a:t>Sources</a:t>
            </a:r>
          </a:p>
          <a:p xmlns:a="http://schemas.openxmlformats.org/drawingml/2006/main">
            <a:r>
              <a:t>https://deliriumacademy.com/introduction-to-delirium/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About one in four adult medical inpatients has delirium at some point during admission. Gibb et al. 2020 reported pooled prevalence of 23%, with 95% CI 19–26%. This is not a figure for every hospital setting, all ages, or every postoperative population. Older age, frailty, dementia and previous delirium increase risk. The emergency-department photograph comes from the supplied London medical grand-round deck, slide 34.</a:t>
            </a:r>
          </a:p>
          <a:p xmlns:a="http://schemas.openxmlformats.org/drawingml/2006/main">
            <a:r>
              <a:t/>
            </a:r>
          </a:p>
          <a:p xmlns:a="http://schemas.openxmlformats.org/drawingml/2006/main">
            <a:r>
              <a:t>Sources</a:t>
            </a:r>
          </a:p>
          <a:p xmlns:a="http://schemas.openxmlformats.org/drawingml/2006/main">
            <a:r>
              <a:t>https://deliriumacademy.com/introduction-to-delirium/</a:t>
            </a:r>
          </a:p>
          <a:p xmlns:a="http://schemas.openxmlformats.org/drawingml/2006/main">
            <a:r>
              <a:t>https://doi.org/10.1093/ageing/afaa040</a:t>
            </a:r>
          </a:p>
          <a:p xmlns:a="http://schemas.openxmlformats.org/drawingml/2006/main">
            <a:r>
              <a:t>Supplied London medical grand-round presentation, slide 34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Delirium is associated with longer hospital stays, increased mortality, loss of independence and later cognitive problems. People and families may experience severe distress. These are risks, not inevitable outcomes for each person. Do not turn an association into a causal estimate or predict an individual outcome from these statements. The illustration was supplied in the London medical grand-round deck, slide 63. Discuss how frightening experiences can continue to affect a person after the episode.</a:t>
            </a:r>
          </a:p>
          <a:p xmlns:a="http://schemas.openxmlformats.org/drawingml/2006/main">
            <a:r>
              <a:t/>
            </a:r>
          </a:p>
          <a:p xmlns:a="http://schemas.openxmlformats.org/drawingml/2006/main">
            <a:r>
              <a:t>Sources</a:t>
            </a:r>
          </a:p>
          <a:p xmlns:a="http://schemas.openxmlformats.org/drawingml/2006/main">
            <a:r>
              <a:t>https://deliriumacademy.com/introduction-to-delirium/</a:t>
            </a:r>
          </a:p>
          <a:p xmlns:a="http://schemas.openxmlformats.org/drawingml/2006/main">
            <a:r>
              <a:t>Supplied London medical grand-round presentation, slides 7 and 63</a:t>
            </a:r>
          </a:p>
          <a:p xmlns:a="http://schemas.openxmlformats.org/drawingml/2006/main">
            <a:r>
              <a:t>https://doi.org/10.1001/jama.2010.1013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Baseline means the person’s usual abilities and behaviour before the change. Ask the person where possible. Family, carers, familiar staff and records can help. Ask how they usually think, converse and manage daily activities. Establish when the change began and whether it has varied. In the course, Mr Dawson describes his wife’s new suspiciousness and difficulty following conversation after surgery. Record both the history and who supplied it.</a:t>
            </a:r>
          </a:p>
          <a:p xmlns:a="http://schemas.openxmlformats.org/drawingml/2006/main">
            <a:r>
              <a:t/>
            </a:r>
          </a:p>
          <a:p xmlns:a="http://schemas.openxmlformats.org/drawingml/2006/main">
            <a:r>
              <a:t>Sources</a:t>
            </a:r>
          </a:p>
          <a:p xmlns:a="http://schemas.openxmlformats.org/drawingml/2006/main">
            <a:r>
              <a:t>https://deliriumacademy.com/introduction-to-delirium/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local emergency response for a person who is very difficult to wake, has severe breathing problems, new weakness on one side or difficulty speaking, a new mental change after a fall or head injury, or rapid deterioration. Urgent assessment and treatment take priority. Do not delay emergency care to finish the 4AT. Trained staff follow their emergency assessment procedure, including blood glucose and physiological observations. All staff can call for help within local arrangements. In a care home use the urgent medical route rather than waiting for a routine visit.</a:t>
            </a:r>
          </a:p>
          <a:p xmlns:a="http://schemas.openxmlformats.org/drawingml/2006/main">
            <a:r>
              <a:t/>
            </a:r>
          </a:p>
          <a:p xmlns:a="http://schemas.openxmlformats.org/drawingml/2006/main">
            <a:r>
              <a:t>Sources</a:t>
            </a:r>
          </a:p>
          <a:p xmlns:a="http://schemas.openxmlformats.org/drawingml/2006/main">
            <a:r>
              <a:t>https://deliriumacademy.com/introduction-to-delirium/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four items contribute to a total from 0 to 12. The AMT4 asks age, date of birth, place and current year. The attention task is Months Backwards from December. Item 4 concerns significant acute change or fluctuation arising within the last two weeks and still evident in the last 24 hours. Use the full official form and instructions. The table is an overview, not a replacement scoring instrument. The final diagnosis requires clinical assessment. Use local arrangements where another tool is used. NICE recommends CAM-ICU or ICDSC in critical care and the immediate postoperative recovery room.</a:t>
            </a:r>
          </a:p>
          <a:p xmlns:a="http://schemas.openxmlformats.org/drawingml/2006/main">
            <a:r>
              <a:t/>
            </a:r>
          </a:p>
          <a:p xmlns:a="http://schemas.openxmlformats.org/drawingml/2006/main">
            <a:r>
              <a:t>Sources</a:t>
            </a:r>
          </a:p>
          <a:p xmlns:a="http://schemas.openxmlformats.org/drawingml/2006/main">
            <a:r>
              <a:t>https://deliriumacademy.com/introduction-to-delirium/</a:t>
            </a:r>
          </a:p>
          <a:p xmlns:a="http://schemas.openxmlformats.org/drawingml/2006/main">
            <a:r>
              <a:t>https://www.the4at.com/userguide</a:t>
            </a:r>
          </a:p>
          <a:p xmlns:a="http://schemas.openxmlformats.org/drawingml/2006/main">
            <a:r>
              <a:t>https://www.nice.org.uk/guidance/cg103/chapter/Recommendations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exact instruction from the official 4AT. One prompt of “what is the month before December?” is permitted to help initial understanding. Seven or more months correct, reaching June without error, scores 0. Starting but achieving fewer than seven, or refusing to start, scores 1. Unable to start because unwell, drowsy or inattentive scores 2. Refusal and inability due to illness are different categories. Account for hearing, language and communication difficulties when administering and interpreting the task. This is one item of the 4AT, not a standalone diagnostic test.</a:t>
            </a:r>
          </a:p>
          <a:p xmlns:a="http://schemas.openxmlformats.org/drawingml/2006/main">
            <a:r>
              <a:t/>
            </a:r>
          </a:p>
          <a:p xmlns:a="http://schemas.openxmlformats.org/drawingml/2006/main">
            <a:r>
              <a:t>Sources</a:t>
            </a:r>
          </a:p>
          <a:p xmlns:a="http://schemas.openxmlformats.org/drawingml/2006/main">
            <a:r>
              <a:t>https://www.the4at.com/userguide</a:t>
            </a:r>
          </a:p>
          <a:p xmlns:a="http://schemas.openxmlformats.org/drawingml/2006/main">
            <a:r>
              <a:t>https://deliriumacademy.com/introduction-to-delirium/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case: Mrs Dawson after her operation, from course Part 3. She is alert. She gives her age and place correctly but gets date of birth and year wrong. She starts Months Backwards and reaches August before stopping. Her husband describes a clear mental change over the past two days. Ask learners to calculate each item before revealing or explaining the total. 0 + 2 + 1 + 4 = 7. A positive 4AT should prompt clinical diagnostic assessment and investigation of causes. Do not treat the score as a prescription.</a:t>
            </a:r>
          </a:p>
          <a:p xmlns:a="http://schemas.openxmlformats.org/drawingml/2006/main">
            <a:r>
              <a:t/>
            </a:r>
          </a:p>
          <a:p xmlns:a="http://schemas.openxmlformats.org/drawingml/2006/main">
            <a:r>
              <a:t>Sources</a:t>
            </a:r>
          </a:p>
          <a:p xmlns:a="http://schemas.openxmlformats.org/drawingml/2006/main">
            <a:r>
              <a:t>https://deliriumacademy.com/introduction-to-delirium/</a:t>
            </a:r>
          </a:p>
          <a:p xmlns:a="http://schemas.openxmlformats.org/drawingml/2006/main">
            <a:r>
              <a:t>https://www.the4at.com/userguide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 suggests no delirium and no moderate-to-severe cognitive impairment, but neither is definitively excluded. 1–3 suggests possible cognitive impairment. 4–12 suggests likely delirium with or without cognitive impairment. Interpret every score with history and clinical findings. Severe dementia can produce positive cognitive-item scores, reducing specificity. A new concern can require further assessment even after a score of 0. Significant acute change within two weeks and evident in the previous 24 hours scores 4 on Item 4.</a:t>
            </a:r>
          </a:p>
          <a:p xmlns:a="http://schemas.openxmlformats.org/drawingml/2006/main">
            <a:r>
              <a:t/>
            </a:r>
          </a:p>
          <a:p xmlns:a="http://schemas.openxmlformats.org/drawingml/2006/main">
            <a:r>
              <a:t>Sources</a:t>
            </a:r>
          </a:p>
          <a:p xmlns:a="http://schemas.openxmlformats.org/drawingml/2006/main">
            <a:r>
              <a:t>https://www.the4at.com/userguide</a:t>
            </a:r>
          </a:p>
          <a:p xmlns:a="http://schemas.openxmlformats.org/drawingml/2006/main">
            <a:r>
              <a:t>https://deliriumacademy.com/introduction-to-delirium/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Discussion based on the course assessment. A relative reports marked mental change beginning yesterday and still present today, after a score of 0 has been recorded. Ask what should happen. Answer: review the history and clinical findings, score Item 4 as 4 if that history is established, and update the total to at least 4. Arrange clinical assessment. Also explain that when illness, drowsiness or severe inattention prevents the cognitive tasks, the official 4AT provides an untestable score of 2 for each. Do not label the entire 4AT “unable to assess”. Use communication support and interpret in context.</a:t>
            </a:r>
          </a:p>
          <a:p xmlns:a="http://schemas.openxmlformats.org/drawingml/2006/main">
            <a:r>
              <a:t/>
            </a:r>
          </a:p>
          <a:p xmlns:a="http://schemas.openxmlformats.org/drawingml/2006/main">
            <a:r>
              <a:t>Sources</a:t>
            </a:r>
          </a:p>
          <a:p xmlns:a="http://schemas.openxmlformats.org/drawingml/2006/main">
            <a:r>
              <a:t>https://deliriumacademy.com/introduction-to-delirium/</a:t>
            </a:r>
          </a:p>
          <a:p xmlns:a="http://schemas.openxmlformats.org/drawingml/2006/main">
            <a:r>
              <a:t>https://www.the4at.com/userguide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Delirium occurs when acute illness, injury, surgery, medicines or other physical problems disturb brain function. More than one cause may be present. Check infection, hypoxia, low blood glucose, head injury after a fall, pain, dehydration, constipation, urinary retention and medicine effects. Obtain a medication and alcohol history. Newly started or increased opioids, anticholinergic medicines such as oxybutynin or amitriptyline, benzodiazepines and sleeping tablets, and sudden withdrawal of alcohol or benzodiazepines may contribute. Withdrawal management needs its own pathway. Do not assume confusion alone establishes urinary infection. A positive dipstick alone in an older person does not establish it either. The brain illustration comes from medical grand-round slide 17.</a:t>
            </a:r>
          </a:p>
          <a:p xmlns:a="http://schemas.openxmlformats.org/drawingml/2006/main">
            <a:r>
              <a:t/>
            </a:r>
          </a:p>
          <a:p xmlns:a="http://schemas.openxmlformats.org/drawingml/2006/main">
            <a:r>
              <a:t>Sources</a:t>
            </a:r>
          </a:p>
          <a:p xmlns:a="http://schemas.openxmlformats.org/drawingml/2006/main">
            <a:r>
              <a:t>https://deliriumacademy.com/introduction-to-delirium/</a:t>
            </a:r>
          </a:p>
          <a:p xmlns:a="http://schemas.openxmlformats.org/drawingml/2006/main">
            <a:r>
              <a:t>Supplied London medical grand-round presentation, slide 17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Return to the course case. Her nurse finds fever and a new low oxygen level and seeks urgent medical review. The clinician investigates and treats the causes, considering the recent fall and possible head injury as well as infection and hypoxia. The pharmacist reviews medicines, therapy staff assess movement and function, and her daughter supplies the history and brings her hearing aids. The source gives fever and low oxygen, not a confirmed infection or a completed investigation. Preserve that distinction. Everyone can notice, report and offer appropriate support. Investigations and treatment decisions depend on professional role and competence.</a:t>
            </a:r>
          </a:p>
          <a:p xmlns:a="http://schemas.openxmlformats.org/drawingml/2006/main">
            <a:r>
              <a:t/>
            </a:r>
          </a:p>
          <a:p xmlns:a="http://schemas.openxmlformats.org/drawingml/2006/main">
            <a:r>
              <a:t>Sources</a:t>
            </a:r>
          </a:p>
          <a:p xmlns:a="http://schemas.openxmlformats.org/drawingml/2006/main">
            <a:r>
              <a:t>https://deliriumacademy.com/introduction-to-delirium/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illustration from the supplied talks distinguishes physical care from attention to the person’s mental experience. Both are necessary throughout delirium. Brain care includes identifying and treating causes, oxygen and blood-pressure problems, fluids, nutrition, bladder and bowel needs and medicine review. Mind care includes introducing yourself, explaining what is happening, checking distress and unusual experiences, reassurance and continuing human contact. Here sO2 means oxygen saturation and BP means blood pressure. Fluids and food follow the person’s swallowing and fluid plan. The diagram’s two headings organise care; they are not separate teams or sequential stages. Do not promise recovery that the evidence does not support.</a:t>
            </a:r>
          </a:p>
          <a:p xmlns:a="http://schemas.openxmlformats.org/drawingml/2006/main">
            <a:r>
              <a:t/>
            </a:r>
          </a:p>
          <a:p xmlns:a="http://schemas.openxmlformats.org/drawingml/2006/main">
            <a:r>
              <a:t>Sources</a:t>
            </a:r>
          </a:p>
          <a:p xmlns:a="http://schemas.openxmlformats.org/drawingml/2006/main">
            <a:r>
              <a:t>https://deliriumacademy.com/introduction-to-delirium/</a:t>
            </a:r>
          </a:p>
          <a:p xmlns:a="http://schemas.openxmlformats.org/drawingml/2006/main">
            <a:r>
              <a:t>Supplied London medical grand-round presentation, slide 43; RCPsych presentation, slide 21; RCPE presentation, slide 41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photograph and brief question were supplied in the talks, attributed there to Vavuris, Intensive Care Medicine, 2015. Preserve the image and visible wording. Ask learners what a person might need from staff when they feel frightened, uncertain about being alive, or unable to explain what is happening. Do not invent a history for this photograph. The course teaches that ordinary care may feel threatening and that staff should ask how the person feels, explain their actions and allow time to respond. The image is used as a discussion prompt, not as evidence that all patients have this experience.</a:t>
            </a:r>
          </a:p>
          <a:p xmlns:a="http://schemas.openxmlformats.org/drawingml/2006/main">
            <a:r>
              <a:t/>
            </a:r>
          </a:p>
          <a:p xmlns:a="http://schemas.openxmlformats.org/drawingml/2006/main">
            <a:r>
              <a:t>Sources</a:t>
            </a:r>
          </a:p>
          <a:p xmlns:a="http://schemas.openxmlformats.org/drawingml/2006/main">
            <a:r>
              <a:t>https://deliriumacademy.com/introduction-to-delirium/</a:t>
            </a:r>
          </a:p>
          <a:p xmlns:a="http://schemas.openxmlformats.org/drawingml/2006/main">
            <a:r>
              <a:t>Supplied RCPsych presentation, slide 2, attributed to Vavuris, Intensive Care Medicine, 2015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Quick Distress Assessment shown in the supplied RCPsych talk asks how the person feels and combines the response with observation. It illustrates asking about distress directly rather than inferring it from the 4AT or from visible agitation alone. Use a distress assessment where your service adopts it. Do not present this scale as required by the foundation course or as a replacement for clinical assessment. Check pain and other physical needs, and ask about fear and unusual experiences. A person may be distressed while still and saying little. The source slide attributes this tool to McCartney et al., Age and Ageing, 2025.</a:t>
            </a:r>
          </a:p>
          <a:p xmlns:a="http://schemas.openxmlformats.org/drawingml/2006/main">
            <a:r>
              <a:t/>
            </a:r>
          </a:p>
          <a:p xmlns:a="http://schemas.openxmlformats.org/drawingml/2006/main">
            <a:r>
              <a:t>Sources</a:t>
            </a:r>
          </a:p>
          <a:p xmlns:a="http://schemas.openxmlformats.org/drawingml/2006/main">
            <a:r>
              <a:t>https://deliriumacademy.com/introduction-to-delirium/</a:t>
            </a:r>
          </a:p>
          <a:p xmlns:a="http://schemas.openxmlformats.org/drawingml/2006/main">
            <a:r>
              <a:t>Supplied RCPsych presentation, slide 16</a:t>
            </a:r>
          </a:p>
          <a:p xmlns:a="http://schemas.openxmlformats.org/drawingml/2006/main">
            <a:r>
              <a:t>https://doi.org/10.1093/ageing/afaf166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supplied illustration to ask which needs should be checked. Pain, bladder and bowel problems, thirst, hunger and uncomfortable positioning may be remediable causes. Fear, loneliness, hallucinations, delusions, loss of control and an unfamiliar environment may also contribute. Assess and treat the person’s actual problems. Reduced movement after sedation does not establish relief of pain or fear. The graphic is retained from medical grand-round slide 46. The source deck attributes related teaching to Wilson et al., Delirium, Nature Reviews Disease Primers, 2020.</a:t>
            </a:r>
          </a:p>
          <a:p xmlns:a="http://schemas.openxmlformats.org/drawingml/2006/main">
            <a:r>
              <a:t/>
            </a:r>
          </a:p>
          <a:p xmlns:a="http://schemas.openxmlformats.org/drawingml/2006/main">
            <a:r>
              <a:t>Sources</a:t>
            </a:r>
          </a:p>
          <a:p xmlns:a="http://schemas.openxmlformats.org/drawingml/2006/main">
            <a:r>
              <a:t>https://deliriumacademy.com/introduction-to-delirium/</a:t>
            </a:r>
          </a:p>
          <a:p xmlns:a="http://schemas.openxmlformats.org/drawingml/2006/main">
            <a:r>
              <a:t>Supplied London medical grand-round presentation, slide 46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Approach within view, at eye level and introduce yourself. Check hearing and communication needs. Speak calmly, explain one thing at a time, then wait for a response. Explain before touching or beginning care. Acknowledge fear without confirming that an imagined threat is real. Avoid arguing, repeated testing of memory, speaking over the person or carrying out procedures without explanation. Involve someone familiar when the person welcomes this. If you promise to return, do so. The words on the slide are examples for teaching, not a quotation from a patient. Persistent distress or immediate risk of harm requires clinical help and the least restrictive safe response under local guidance.</a:t>
            </a:r>
          </a:p>
          <a:p xmlns:a="http://schemas.openxmlformats.org/drawingml/2006/main">
            <a:r>
              <a:t/>
            </a:r>
          </a:p>
          <a:p xmlns:a="http://schemas.openxmlformats.org/drawingml/2006/main">
            <a:r>
              <a:t>Sources</a:t>
            </a:r>
          </a:p>
          <a:p xmlns:a="http://schemas.openxmlformats.org/drawingml/2006/main">
            <a:r>
              <a:t>https://deliriumacademy.com/introduction-to-delirium/</a:t>
            </a:r>
          </a:p>
          <a:p xmlns:a="http://schemas.openxmlformats.org/drawingml/2006/main">
            <a:r>
              <a:t>Supplied RCPsych presentation, slides 23–28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Antipsychotics do not treat delirium itself and should not be prescribed simply because delirium is present. The illustration contrasts treatment of infection with an automatic antipsychotic response to delirium. Treat the identified causes and continue supportive care. Medicine for intractable distress or significant safety risks requires individual prescribing assessment after non-drug measures have been ineffective or inappropriate. Do not interpret this slide as advice to stop a necessary medicine without review. The graphic comes from the supplied London medical talk, slide 51, and RCPE talk, slide 26.</a:t>
            </a:r>
          </a:p>
          <a:p xmlns:a="http://schemas.openxmlformats.org/drawingml/2006/main">
            <a:r>
              <a:t/>
            </a:r>
          </a:p>
          <a:p xmlns:a="http://schemas.openxmlformats.org/drawingml/2006/main">
            <a:r>
              <a:t>Sources</a:t>
            </a:r>
          </a:p>
          <a:p xmlns:a="http://schemas.openxmlformats.org/drawingml/2006/main">
            <a:r>
              <a:t>https://deliriumacademy.com/introduction-to-delirium/</a:t>
            </a:r>
          </a:p>
          <a:p xmlns:a="http://schemas.openxmlformats.org/drawingml/2006/main">
            <a:r>
              <a:t>https://www.nice.org.uk/guidance/cg103/chapter/Recommendations</a:t>
            </a:r>
          </a:p>
          <a:p xmlns:a="http://schemas.openxmlformats.org/drawingml/2006/main">
            <a:r>
              <a:t>https://www.gov.uk/drug-safety-update/haloperidol-haldol-reminder-of-risks-when-used-in-elderly-patients-for-the-acute-treatment-of-delirium</a:t>
            </a:r>
          </a:p>
          <a:p xmlns:a="http://schemas.openxmlformats.org/drawingml/2006/main">
            <a:r>
              <a:t>Supplied London medical grand-round presentation, slide 51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Only an authorised prescriber decides whether a medicine is appropriate. The current course restricts consideration to intractable distress or significant safety risks that have not responded to non-drug measures. Follow current prescribing guidance, account for contraindications and adverse effects, and use the lowest appropriate dose for the shortest possible time. Record the indication, monitoring, review and stopping plans. The course says stop before discharge unless a senior decision maker explicitly authorises continuation. Haloperidol is contraindicated in Parkinson’s disease and dementia with Lewy bodies. Other antipsychotics also need careful consideration in those conditions.</a:t>
            </a:r>
          </a:p>
          <a:p xmlns:a="http://schemas.openxmlformats.org/drawingml/2006/main">
            <a:r>
              <a:t/>
            </a:r>
          </a:p>
          <a:p xmlns:a="http://schemas.openxmlformats.org/drawingml/2006/main">
            <a:r>
              <a:t>Sources</a:t>
            </a:r>
          </a:p>
          <a:p xmlns:a="http://schemas.openxmlformats.org/drawingml/2006/main">
            <a:r>
              <a:t>https://deliriumacademy.com/introduction-to-delirium/</a:t>
            </a:r>
          </a:p>
          <a:p xmlns:a="http://schemas.openxmlformats.org/drawingml/2006/main">
            <a:r>
              <a:t>https://www.nice.org.uk/guidance/cg103/chapter/Recommendations</a:t>
            </a:r>
          </a:p>
          <a:p xmlns:a="http://schemas.openxmlformats.org/drawingml/2006/main">
            <a:r>
              <a:t>https://www.gov.uk/drug-safety-update/haloperidol-haldol-reminder-of-risks-when-used-in-elderly-patients-for-the-acute-treatment-of-delirium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Cochrane review reports 10.5% delirium incidence with multicomponent non-pharmacological prevention compared with 18.4% with usual care. The meta-analytic risk ratio was 0.57, 95% CI 0.46–0.71, across 14 studies and 3,693 participants, with moderate-certainty evidence. The reduction is approximately 40% in relative terms, not 40 percentage points. The raw absolute difference shown is 7.9 percentage points. These are non-ICU hospital trials, not a guarantee for an individual or an effect estimate for a single measure. Do not extrapolate a mortality benefit from this result.</a:t>
            </a:r>
          </a:p>
          <a:p xmlns:a="http://schemas.openxmlformats.org/drawingml/2006/main">
            <a:r>
              <a:t/>
            </a:r>
          </a:p>
          <a:p xmlns:a="http://schemas.openxmlformats.org/drawingml/2006/main">
            <a:r>
              <a:t>Sources</a:t>
            </a:r>
          </a:p>
          <a:p xmlns:a="http://schemas.openxmlformats.org/drawingml/2006/main">
            <a:r>
              <a:t>https://deliriumacademy.com/introduction-to-delirium/</a:t>
            </a:r>
          </a:p>
          <a:p xmlns:a="http://schemas.openxmlformats.org/drawingml/2006/main">
            <a:r>
              <a:t>https://doi.org/10.1002/14651858.CD013307.pub2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 prevention before delirium develops and choose measures for individual needs. Support appropriate movement and rehabilitation with the assistance and equipment the person needs. Help with meals and drinks while following swallowing guidance and any fluid restriction. Provide glasses and working hearing aids. Check pain, bladder and bowel needs. Reduce avoidable night-time interruptions while continuing necessary observations and treatment. Offer familiar contact and avoid unnecessary moves. Ask a clinician or pharmacist to review medicines. No single measure guarantees prevention, and delirium may arise despite appropriate care. If Mrs Morgan is drowsy and has hardly drunk, report the change and check whether oral fluids are safe, rather than forcing a drink.</a:t>
            </a:r>
          </a:p>
          <a:p xmlns:a="http://schemas.openxmlformats.org/drawingml/2006/main">
            <a:r>
              <a:t/>
            </a:r>
          </a:p>
          <a:p xmlns:a="http://schemas.openxmlformats.org/drawingml/2006/main">
            <a:r>
              <a:t>Sources</a:t>
            </a:r>
          </a:p>
          <a:p xmlns:a="http://schemas.openxmlformats.org/drawingml/2006/main">
            <a:r>
              <a:t>https://deliriumacademy.com/introduction-to-delirium/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Many people improve as causes are treated, but some have symptoms for weeks or months and need continuing support. Recovery may be incomplete. Persistent symptoms need clinical review, reassessment for causes, and a follow-up plan. Offer the person an opportunity to discuss frightening experiences and ongoing problems with thinking, sleep, mobility or everyday activities. Explain the diagnosis, what the team is treating and how to get help. New deterioration requires prompt assessment and emergency help if seriously unwell. Do not label it an expected bad day. Offer Delirium Support resources alongside a conversation and the person’s plan.</a:t>
            </a:r>
          </a:p>
          <a:p xmlns:a="http://schemas.openxmlformats.org/drawingml/2006/main">
            <a:r>
              <a:t/>
            </a:r>
          </a:p>
          <a:p xmlns:a="http://schemas.openxmlformats.org/drawingml/2006/main">
            <a:r>
              <a:t>Sources</a:t>
            </a:r>
          </a:p>
          <a:p xmlns:a="http://schemas.openxmlformats.org/drawingml/2006/main">
            <a:r>
              <a:t>https://deliriumacademy.com/introduction-to-delirium/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clinical term delirium for a confirmed diagnosis. Record the baseline and source of history, the new changes and onset, observations and assessment, who was informed, actions and response, and who reviews next and when. At transfer or discharge, include the diagnosis, course, continuing problems, treatment changes and follow-up. Hand over review and stopping plans for medicines used for distress. Explain the plan to the person and family. The meme is reproduced unchanged from the supplied medical grand-round slide 21, surgical slide 16 and RCPE slide 14. It prompts discussion about terminology, not diagnosis from a photograph.</a:t>
            </a:r>
          </a:p>
          <a:p xmlns:a="http://schemas.openxmlformats.org/drawingml/2006/main">
            <a:r>
              <a:t/>
            </a:r>
          </a:p>
          <a:p xmlns:a="http://schemas.openxmlformats.org/drawingml/2006/main">
            <a:r>
              <a:t>Sources</a:t>
            </a:r>
          </a:p>
          <a:p xmlns:a="http://schemas.openxmlformats.org/drawingml/2006/main">
            <a:r>
              <a:t>https://deliriumacademy.com/introduction-to-delirium/</a:t>
            </a:r>
          </a:p>
          <a:p xmlns:a="http://schemas.openxmlformats.org/drawingml/2006/main">
            <a:r>
              <a:t>Supplied London medical grand-round presentation, slide 21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case from course Part 4. Mr Singh, 88, lives in a care home. This morning he missed breakfast, which he never misses, and the carer could not hold his attention. Ask learners to state what they would report and which local route they would use. Answer: the senior carer phones through the home’s urgent medical route, describes the change and onset, and confirms the response. Do not wait for the weekly routine visit. If very difficult to wake, breathing abnormally or otherwise seriously unwell, use the emergency response. If no review happens and the person deteriorates, seek help again urgently. This is a teaching example, not a report of an identifiable resident.</a:t>
            </a:r>
          </a:p>
          <a:p xmlns:a="http://schemas.openxmlformats.org/drawingml/2006/main">
            <a:r>
              <a:t/>
            </a:r>
          </a:p>
          <a:p xmlns:a="http://schemas.openxmlformats.org/drawingml/2006/main">
            <a:r>
              <a:t>Sources</a:t>
            </a:r>
          </a:p>
          <a:p xmlns:a="http://schemas.openxmlformats.org/drawingml/2006/main">
            <a:r>
              <a:t>https://deliriumacademy.com/introduction-to-delirium/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with application rather than a second lecture. Ask learners to identify the new change, the help needed now, the care the person needs, and who will review. For course completion, direct them to the online assessment. The current course has 10 questions, requires at least 8 correct and both urgent-action questions, and asks learners to read feedback and correct missed urgent-action answers. A certificate records course completion, not practical competence. The educator should agree local emergency contacts, role boundaries and documentation. Further study is available in the Academy safety, distress, communication, causes and persistent-delirium modules. Families can use Delirium Support.</a:t>
            </a:r>
          </a:p>
          <a:p xmlns:a="http://schemas.openxmlformats.org/drawingml/2006/main">
            <a:r>
              <a:t/>
            </a:r>
          </a:p>
          <a:p xmlns:a="http://schemas.openxmlformats.org/drawingml/2006/main">
            <a:r>
              <a:t>Sources</a:t>
            </a:r>
          </a:p>
          <a:p xmlns:a="http://schemas.openxmlformats.org/drawingml/2006/main">
            <a:r>
              <a:t>https://deliriumacademy.com/introduction-to-delirium/</a:t>
            </a:r>
          </a:p>
          <a:p xmlns:a="http://schemas.openxmlformats.org/drawingml/2006/main">
            <a:r>
              <a:t>https://deliriumsupport.com/</a:t>
            </a:r>
          </a:p>
          <a:p xmlns:a="http://schemas.openxmlformats.org/drawingml/2006/main">
            <a:r>
              <a:t>https://www.the4at.com/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7b0e5d74c884bf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715558b1b594e10" /><Relationship Type="http://schemas.openxmlformats.org/officeDocument/2006/relationships/slideLayout" Target="/ppt/slideLayouts/slideLayout1.xml" Id="R50aae1cb67ff48a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0aae1cb67ff48a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f0540afe5e9460a" /><Relationship Type="http://schemas.openxmlformats.org/officeDocument/2006/relationships/image" Target="/ppt/media/image.bin" Id="Ra469f65959c2415c" /><Relationship Type="http://schemas.openxmlformats.org/officeDocument/2006/relationships/notesSlide" Target="/ppt/notesSlides/notesSlide1.xml" Id="R1d75f779fc9648a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5ef6472b4f44cd9" /><Relationship Type="http://schemas.openxmlformats.org/officeDocument/2006/relationships/image" Target="/ppt/media/image2.bin" Id="R7e3caace025043a6" /><Relationship Type="http://schemas.openxmlformats.org/officeDocument/2006/relationships/notesSlide" Target="/ppt/notesSlides/notesSlide2.xml" Id="Rae4c89260dc9480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27554e8f1884de7" /><Relationship Type="http://schemas.openxmlformats.org/officeDocument/2006/relationships/image" Target="/ppt/media/image3.bin" Id="Rf40aa72d3156497b" /><Relationship Type="http://schemas.openxmlformats.org/officeDocument/2006/relationships/notesSlide" Target="/ppt/notesSlides/notesSlide3.xml" Id="Rc9382011873d4ae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6d21f538b0894112" /><Relationship Type="http://schemas.openxmlformats.org/officeDocument/2006/relationships/image" Target="/ppt/media/image4.bin" Id="R70b9084a51ca4de3" /><Relationship Type="http://schemas.openxmlformats.org/officeDocument/2006/relationships/notesSlide" Target="/ppt/notesSlides/notesSlide4.xml" Id="R2c545be7713f496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efb88faacf4414b" /><Relationship Type="http://schemas.openxmlformats.org/officeDocument/2006/relationships/image" Target="/ppt/media/image5.bin" Id="R11c9c385c4434d14" /><Relationship Type="http://schemas.openxmlformats.org/officeDocument/2006/relationships/notesSlide" Target="/ppt/notesSlides/notesSlide5.xml" Id="R65c66edd2c864c5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53cf576720e4bca" /><Relationship Type="http://schemas.openxmlformats.org/officeDocument/2006/relationships/notesSlide" Target="/ppt/notesSlides/notesSlide6.xml" Id="R268a38b6aaa1469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94ccb02a63b4135" /><Relationship Type="http://schemas.openxmlformats.org/officeDocument/2006/relationships/image" Target="/ppt/media/image.jpeg" Id="Ra0f3e837f5ec4575" /><Relationship Type="http://schemas.openxmlformats.org/officeDocument/2006/relationships/notesSlide" Target="/ppt/notesSlides/notesSlide7.xml" Id="Rcab3ce2f3751455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e813090b77c49fd" /><Relationship Type="http://schemas.openxmlformats.org/officeDocument/2006/relationships/image" Target="/ppt/media/image2.jpeg" Id="R4dd75e44a3c44257" /><Relationship Type="http://schemas.openxmlformats.org/officeDocument/2006/relationships/notesSlide" Target="/ppt/notesSlides/notesSlide8.xml" Id="R6096a92512c048a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64f641569ba4bab" /><Relationship Type="http://schemas.openxmlformats.org/officeDocument/2006/relationships/image" Target="/ppt/media/image6.bin" Id="Re944dde6069a4760" /><Relationship Type="http://schemas.openxmlformats.org/officeDocument/2006/relationships/notesSlide" Target="/ppt/notesSlides/notesSlide9.xml" Id="Reea831a7abea42d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e3c060d130f44bb" /><Relationship Type="http://schemas.openxmlformats.org/officeDocument/2006/relationships/image" Target="/ppt/media/image7.bin" Id="R308dca32bb564252" /><Relationship Type="http://schemas.openxmlformats.org/officeDocument/2006/relationships/notesSlide" Target="/ppt/notesSlides/notesSlide10.xml" Id="R72df1f8b2ca34d5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1fd1a250b86435d" /><Relationship Type="http://schemas.openxmlformats.org/officeDocument/2006/relationships/notesSlide" Target="/ppt/notesSlides/notesSlide11.xml" Id="R963e3da0e07b445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1d7adcea5b44d32" /><Relationship Type="http://schemas.openxmlformats.org/officeDocument/2006/relationships/notesSlide" Target="/ppt/notesSlides/notesSlide12.xml" Id="R44faa2084d7f4c0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92ab4c8676ff4c63" /><Relationship Type="http://schemas.openxmlformats.org/officeDocument/2006/relationships/notesSlide" Target="/ppt/notesSlides/notesSlide13.xml" Id="R42df48fe12824e5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acbbd3554664ce3" /><Relationship Type="http://schemas.openxmlformats.org/officeDocument/2006/relationships/notesSlide" Target="/ppt/notesSlides/notesSlide14.xml" Id="R84c6ec45e69648c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0c687114936846ca" /><Relationship Type="http://schemas.openxmlformats.org/officeDocument/2006/relationships/notesSlide" Target="/ppt/notesSlides/notesSlide15.xml" Id="R58982b9f2c1f4a9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e91296ab9c1e48e7" /><Relationship Type="http://schemas.openxmlformats.org/officeDocument/2006/relationships/image" Target="/ppt/media/image.png" Id="R699b67c17b7c40b6" /><Relationship Type="http://schemas.openxmlformats.org/officeDocument/2006/relationships/notesSlide" Target="/ppt/notesSlides/notesSlide16.xml" Id="R36a8e7c31aee445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1982d11426a94604" /><Relationship Type="http://schemas.openxmlformats.org/officeDocument/2006/relationships/image" Target="/ppt/media/image.gif" Id="R4892eb8a51d0416d" /><Relationship Type="http://schemas.openxmlformats.org/officeDocument/2006/relationships/notesSlide" Target="/ppt/notesSlides/notesSlide17.xml" Id="R9ae99178bd0a492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899bc26e121443c0" /><Relationship Type="http://schemas.openxmlformats.org/officeDocument/2006/relationships/image" Target="/ppt/media/image2.png" Id="R88f21f263b2249f4" /><Relationship Type="http://schemas.openxmlformats.org/officeDocument/2006/relationships/notesSlide" Target="/ppt/notesSlides/notesSlide18.xml" Id="Rd74ee5c423414ab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23b34963cfbd480a" /><Relationship Type="http://schemas.openxmlformats.org/officeDocument/2006/relationships/image" Target="/ppt/media/image3.png" Id="R208b4636d4b84ab4" /><Relationship Type="http://schemas.openxmlformats.org/officeDocument/2006/relationships/notesSlide" Target="/ppt/notesSlides/notesSlide19.xml" Id="R77a796f3dd094d8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7c165f591be04c4a" /><Relationship Type="http://schemas.openxmlformats.org/officeDocument/2006/relationships/image" Target="/ppt/media/image4.png" Id="Rda9de86c65344254" /><Relationship Type="http://schemas.openxmlformats.org/officeDocument/2006/relationships/notesSlide" Target="/ppt/notesSlides/notesSlide20.xml" Id="R8efc73fad670421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7ac0ee4bd7da4b16" /><Relationship Type="http://schemas.openxmlformats.org/officeDocument/2006/relationships/image" Target="/ppt/media/image5.png" Id="R027f3bb70ec74db3" /><Relationship Type="http://schemas.openxmlformats.org/officeDocument/2006/relationships/notesSlide" Target="/ppt/notesSlides/notesSlide21.xml" Id="Rd317f4b95d9342b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95d7e25740b14ca0" /><Relationship Type="http://schemas.openxmlformats.org/officeDocument/2006/relationships/image" Target="/ppt/media/image8.bin" Id="Rd5443a56a9e247b1" /><Relationship Type="http://schemas.openxmlformats.org/officeDocument/2006/relationships/notesSlide" Target="/ppt/notesSlides/notesSlide22.xml" Id="R908eecb6f7cb43a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e40bb47bccae49ac" /><Relationship Type="http://schemas.openxmlformats.org/officeDocument/2006/relationships/image" Target="/ppt/media/image6.png" Id="R3e359914677c4f4d" /><Relationship Type="http://schemas.openxmlformats.org/officeDocument/2006/relationships/notesSlide" Target="/ppt/notesSlides/notesSlide23.xml" Id="R25017b13cd1c49d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1b3812505fa54dac" /><Relationship Type="http://schemas.openxmlformats.org/officeDocument/2006/relationships/notesSlide" Target="/ppt/notesSlides/notesSlide24.xml" Id="R1b384c7cd759499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b4f879609dd54793" /><Relationship Type="http://schemas.openxmlformats.org/officeDocument/2006/relationships/chart" Target="/ppt/slides/charts/chart1.xml" Id="R2838a6bb38d54b1c" /><Relationship Type="http://schemas.openxmlformats.org/officeDocument/2006/relationships/notesSlide" Target="/ppt/notesSlides/notesSlide25.xml" Id="R2bbb13ac6ef34a7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b696c9ab176542c8" /><Relationship Type="http://schemas.openxmlformats.org/officeDocument/2006/relationships/image" Target="/ppt/media/image9.bin" Id="R76302727e1f1490e" /><Relationship Type="http://schemas.openxmlformats.org/officeDocument/2006/relationships/notesSlide" Target="/ppt/notesSlides/notesSlide26.xml" Id="R956dc9f1618943f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a4e4c0c13c9842c1" /><Relationship Type="http://schemas.openxmlformats.org/officeDocument/2006/relationships/image" Target="/ppt/media/image10.bin" Id="R800d2df4db0340e0" /><Relationship Type="http://schemas.openxmlformats.org/officeDocument/2006/relationships/notesSlide" Target="/ppt/notesSlides/notesSlide27.xml" Id="R85dd2ef09a724d7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cd27ba379e644e12" /><Relationship Type="http://schemas.openxmlformats.org/officeDocument/2006/relationships/image" Target="/ppt/media/image7.png" Id="Ra213cc1681f947c3" /><Relationship Type="http://schemas.openxmlformats.org/officeDocument/2006/relationships/notesSlide" Target="/ppt/notesSlides/notesSlide28.xml" Id="R79d89a22eb284ef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b91ee7dab68e4650" /><Relationship Type="http://schemas.openxmlformats.org/officeDocument/2006/relationships/notesSlide" Target="/ppt/notesSlides/notesSlide29.xml" Id="R68ded5cc7743401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77641152209443c2" /><Relationship Type="http://schemas.openxmlformats.org/officeDocument/2006/relationships/hyperlink" Target="https://deliriumacademy.com/introduction-to-delirium/" TargetMode="External" Id="R69f339b8d83644b6" /><Relationship Type="http://schemas.openxmlformats.org/officeDocument/2006/relationships/notesSlide" Target="/ppt/notesSlides/notesSlide30.xml" Id="Rb8b039c0d6944fb0"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Delirium incidence</c:v>
          </c:tx>
          <c:spPr>
            <a:solidFill xmlns:a="http://schemas.openxmlformats.org/drawingml/2006/main">
              <a:srgbClr val="00FFFF"/>
            </a:solidFill>
          </c:spPr>
          <c:dPt>
            <c:idx val="0"/>
            <c:invertIfNegative val="0"/>
            <c:spPr>
              <a:solidFill xmlns:a="http://schemas.openxmlformats.org/drawingml/2006/main">
                <a:srgbClr val="A6B3C3"/>
              </a:solidFill>
            </c:spPr>
          </c:dPt>
          <c:dPt>
            <c:idx val="1"/>
            <c:invertIfNegative val="0"/>
            <c:spPr>
              <a:solidFill xmlns:a="http://schemas.openxmlformats.org/drawingml/2006/main">
                <a:srgbClr val="00FFFF"/>
              </a:solidFill>
            </c:spPr>
          </c:dPt>
          <c:cat>
            <c:strRef>
              <c:f>'Chart Data'!$A$2:$A$3</c:f>
              <c:strCache>
                <c:ptCount val="2"/>
                <c:pt idx="0">
                  <c:v>Usual care</c:v>
                </c:pt>
                <c:pt idx="1">
                  <c:v>Several measures together</c:v>
                </c:pt>
              </c:strCache>
            </c:strRef>
          </c:cat>
          <c:val>
            <c:numRef>
              <c:f>'Chart Data'!$B$2:$B$3</c:f>
              <c:numCache>
                <c:formatCode>0"%"</c:formatCode>
                <c:ptCount val="2"/>
                <c:pt idx="0">
                  <c:v>18.4</c:v>
                </c:pt>
                <c:pt idx="1">
                  <c:v>10.5</c:v>
                </c:pt>
              </c:numCache>
            </c:numRef>
          </c:val>
        </c:ser>
        <c:dLbls>
          <c:numFmt formatCode="0.0&quot;%&quot;" sourceLinked="0"/>
          <c:txPr>
            <a:bodyPr xmlns:a="http://schemas.openxmlformats.org/drawingml/2006/main" anchorCtr="1"/>
            <a:lstStyle xmlns:a="http://schemas.openxmlformats.org/drawingml/2006/main"/>
            <a:p xmlns:a="http://schemas.openxmlformats.org/drawingml/2006/main">
              <a:pPr>
                <a:defRPr sz="2325">
                  <a:solidFill>
                    <a:srgbClr val="FFFFFF"/>
                  </a:solidFill>
                  <a:latin typeface="Cambria"/>
                  <a:ea typeface="Cambria"/>
                  <a:cs typeface="Cambria"/>
                </a:defRPr>
              </a:pPr>
            </a:p>
          </c:txPr>
          <c:dLblPos val="outEnd"/>
          <c:showLegendKey val="0"/>
          <c:showVal val="1"/>
          <c:showCatName val="0"/>
          <c:showSerName val="0"/>
          <c:showPercent val="0"/>
          <c:showBubbleSize val="0"/>
          <c:showLeaderLines val="0"/>
        </c:dLbls>
        <c:gapWidth val="115"/>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725">
                <a:solidFill>
                  <a:srgbClr val="FFFFFF"/>
                </a:solidFill>
                <a:latin typeface="Cambria"/>
                <a:ea typeface="Cambria"/>
                <a:cs typeface="Cambria"/>
              </a:defRPr>
            </a:pPr>
          </a:p>
        </c:txPr>
        <c:crossAx val="48672768"/>
      </c:catAx>
      <c:valAx>
        <c:axId val="48672768"/>
        <c:scaling>
          <c:orientation val="minMax"/>
        </c:scaling>
        <c:delete val="0"/>
        <c:axPos val="l"/>
        <c:numFmt formatCode="0&quot;%&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650">
                <a:solidFill>
                  <a:srgbClr val="FFFFFF"/>
                </a:solidFill>
                <a:latin typeface="Cambria"/>
                <a:ea typeface="Cambria"/>
                <a:cs typeface="Cambria"/>
              </a:defRPr>
            </a:pPr>
          </a:p>
        </c:txPr>
        <c:crossAx val="48650112"/>
        <c:crossBetween val="between"/>
        <c:majorUnit val="5"/>
      </c:valAx>
      <c:spPr>
        <a:noFill xmlns:a="http://schemas.openxmlformats.org/drawingml/2006/main"/>
      </c:spPr>
    </c:plotArea>
    <c:plotVisOnly val="1"/>
  </c:chart>
  <c:spPr>
    <a:noFill xmlns:a="http://schemas.openxmlformats.org/drawingml/2006/main"/>
  </c:spPr>
  <c:externalData r:id="rIdChartSnapshot1">
    <c:autoUpdate val="0"/>
  </c:externalData>
</c:chartSpace>
</file>

<file path=ppt/slides/slide1.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E734E03-2927-4E4E-A192-565A417C64C6}"/>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01</a:t>
            </a:r>
          </a:p>
        </p:txBody>
      </p:sp>
      <p:sp>
        <p:nvSpPr>
          <p:cNvPr id="2" name="">
            <a:extLst xmlns:a="http://schemas.openxmlformats.org/drawingml/2006/main">
              <a:ext uri="{FF2B5EF4-FFF2-40B4-BE49-F238E27FC236}">
                <a16:creationId xmlns:a16="http://schemas.microsoft.com/office/drawing/2014/main" id="{EB2BBE0B-1B2E-4BF8-AE9E-1F98685198B3}"/>
              </a:ext>
            </a:extLst>
          </p:cNvPr>
          <p:cNvSpPr>
            <a:spLocks xmlns:a="http://schemas.openxmlformats.org/drawingml/2006/main" noGrp="1"/>
          </p:cNvSpPr>
          <p:nvPr/>
        </p:nvSpPr>
        <p:spPr>
          <a:xfrm xmlns:a="http://schemas.openxmlformats.org/drawingml/2006/main">
            <a:off x="571500" y="1047750"/>
            <a:ext cx="59531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575" b="1">
                <a:solidFill>
                  <a:srgbClr val="FFFF00"/>
                </a:solidFill>
                <a:latin typeface="Lucida Bright"/>
                <a:ea typeface="Lucida Bright"/>
                <a:cs typeface="Lucida Bright"/>
              </a:defRPr>
            </a:pPr>
            <a:r>
              <a:rPr sz="4575" b="1">
                <a:solidFill>
                  <a:srgbClr val="FFFF00"/>
                </a:solidFill>
                <a:latin typeface="Lucida Bright"/>
                <a:ea typeface="Lucida Bright"/>
                <a:cs typeface="Lucida Bright"/>
              </a:rPr>
              <a:t>Delirium in 30</a:t>
            </a:r>
          </a:p>
        </p:txBody>
      </p:sp>
      <p:sp>
        <p:nvSpPr>
          <p:cNvPr id="3" name="">
            <a:extLst xmlns:a="http://schemas.openxmlformats.org/drawingml/2006/main">
              <a:ext uri="{FF2B5EF4-FFF2-40B4-BE49-F238E27FC236}">
                <a16:creationId xmlns:a16="http://schemas.microsoft.com/office/drawing/2014/main" id="{A4F938E0-C0EB-4ADF-873A-DACFAB8E1AA8}"/>
              </a:ext>
            </a:extLst>
          </p:cNvPr>
          <p:cNvSpPr>
            <a:spLocks xmlns:a="http://schemas.openxmlformats.org/drawingml/2006/main" noGrp="1"/>
          </p:cNvSpPr>
          <p:nvPr/>
        </p:nvSpPr>
        <p:spPr>
          <a:xfrm xmlns:a="http://schemas.openxmlformats.org/drawingml/2006/main">
            <a:off x="619125" y="2219325"/>
            <a:ext cx="5429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75" b="0">
                <a:solidFill>
                  <a:srgbClr val="FFFFFF"/>
                </a:solidFill>
                <a:latin typeface="Cambria"/>
                <a:ea typeface="Cambria"/>
                <a:cs typeface="Cambria"/>
              </a:defRPr>
            </a:pPr>
            <a:r>
              <a:rPr sz="2775" b="0">
                <a:solidFill>
                  <a:srgbClr val="FFFFFF"/>
                </a:solidFill>
                <a:latin typeface="Cambria"/>
                <a:ea typeface="Cambria"/>
                <a:cs typeface="Cambria"/>
              </a:rPr>
              <a:t>Recognising delirium</a:t>
            </a:r>
          </a:p>
          <a:p xmlns:a="http://schemas.openxmlformats.org/drawingml/2006/main">
            <a:pPr algn="l">
              <a:defRPr sz="2775" b="0">
                <a:solidFill>
                  <a:srgbClr val="FFFFFF"/>
                </a:solidFill>
                <a:latin typeface="Cambria"/>
                <a:ea typeface="Cambria"/>
                <a:cs typeface="Cambria"/>
              </a:defRPr>
            </a:pPr>
            <a:r>
              <a:rPr sz="2775" b="0">
                <a:solidFill>
                  <a:srgbClr val="FFFFFF"/>
                </a:solidFill>
                <a:latin typeface="Cambria"/>
                <a:ea typeface="Cambria"/>
                <a:cs typeface="Cambria"/>
              </a:rPr>
              <a:t>and caring for the person</a:t>
            </a:r>
          </a:p>
        </p:txBody>
      </p:sp>
      <p:sp>
        <p:nvSpPr>
          <p:cNvPr id="4" name="">
            <a:extLst xmlns:a="http://schemas.openxmlformats.org/drawingml/2006/main">
              <a:ext uri="{FF2B5EF4-FFF2-40B4-BE49-F238E27FC236}">
                <a16:creationId xmlns:a16="http://schemas.microsoft.com/office/drawing/2014/main" id="{4870FF49-5083-4FFE-B242-52FE04A4A589}"/>
              </a:ext>
            </a:extLst>
          </p:cNvPr>
          <p:cNvSpPr>
            <a:spLocks xmlns:a="http://schemas.openxmlformats.org/drawingml/2006/main" noGrp="1"/>
          </p:cNvSpPr>
          <p:nvPr/>
        </p:nvSpPr>
        <p:spPr>
          <a:xfrm xmlns:a="http://schemas.openxmlformats.org/drawingml/2006/main">
            <a:off x="619125" y="4219575"/>
            <a:ext cx="5334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1">
                <a:solidFill>
                  <a:srgbClr val="00FFFF"/>
                </a:solidFill>
                <a:latin typeface="Cambria"/>
                <a:ea typeface="Cambria"/>
                <a:cs typeface="Cambria"/>
              </a:defRPr>
            </a:pPr>
            <a:r>
              <a:rPr sz="2250" b="1">
                <a:solidFill>
                  <a:srgbClr val="00FFFF"/>
                </a:solidFill>
                <a:latin typeface="Cambria"/>
                <a:ea typeface="Cambria"/>
                <a:cs typeface="Cambria"/>
              </a:rPr>
              <a:t>Alasdair MacLullich</a:t>
            </a:r>
          </a:p>
        </p:txBody>
      </p:sp>
      <p:sp>
        <p:nvSpPr>
          <p:cNvPr id="5" name="">
            <a:extLst xmlns:a="http://schemas.openxmlformats.org/drawingml/2006/main">
              <a:ext uri="{FF2B5EF4-FFF2-40B4-BE49-F238E27FC236}">
                <a16:creationId xmlns:a16="http://schemas.microsoft.com/office/drawing/2014/main" id="{A144DEB3-30F1-4209-942B-418C94E7E0D3}"/>
              </a:ext>
            </a:extLst>
          </p:cNvPr>
          <p:cNvSpPr>
            <a:spLocks xmlns:a="http://schemas.openxmlformats.org/drawingml/2006/main" noGrp="1"/>
          </p:cNvSpPr>
          <p:nvPr/>
        </p:nvSpPr>
        <p:spPr>
          <a:xfrm xmlns:a="http://schemas.openxmlformats.org/drawingml/2006/main">
            <a:off x="619125" y="4762500"/>
            <a:ext cx="5143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00FFFF"/>
                </a:solidFill>
                <a:latin typeface="Cambria"/>
                <a:ea typeface="Cambria"/>
                <a:cs typeface="Cambria"/>
              </a:defRPr>
            </a:pPr>
            <a:r>
              <a:rPr sz="2100" b="0">
                <a:solidFill>
                  <a:srgbClr val="00FFFF"/>
                </a:solidFill>
                <a:latin typeface="Cambria"/>
                <a:ea typeface="Cambria"/>
                <a:cs typeface="Cambria"/>
              </a:rPr>
              <a:t>University of Edinburgh</a:t>
            </a:r>
          </a:p>
          <a:p xmlns:a="http://schemas.openxmlformats.org/drawingml/2006/main">
            <a:pPr algn="l">
              <a:defRPr sz="2100" b="0">
                <a:solidFill>
                  <a:srgbClr val="00FFFF"/>
                </a:solidFill>
                <a:latin typeface="Cambria"/>
                <a:ea typeface="Cambria"/>
                <a:cs typeface="Cambria"/>
              </a:defRPr>
            </a:pPr>
            <a:r>
              <a:rPr sz="2100" b="0">
                <a:solidFill>
                  <a:srgbClr val="00FFFF"/>
                </a:solidFill>
                <a:latin typeface="Cambria"/>
                <a:ea typeface="Cambria"/>
                <a:cs typeface="Cambria"/>
              </a:rPr>
              <a:t>Delirium Academy</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a469f65959c2415c"/>
          <a:srcRect xmlns:a="http://schemas.openxmlformats.org/drawingml/2006/main" l="18883" t="0" r="18883" b="0"/>
          <a:stretch xmlns:a="http://schemas.openxmlformats.org/drawingml/2006/main">
            <a:fillRect l="0" t="0" r="0" b="0"/>
          </a:stretch>
        </p:blipFill>
        <p:spPr>
          <a:xfrm xmlns:a="http://schemas.openxmlformats.org/drawingml/2006/main">
            <a:off x="6762750" y="1143000"/>
            <a:ext cx="4953000" cy="44767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9EE3F741-E743-495C-AC78-538B97204C1D}"/>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For adult health and care staff and students</a:t>
            </a:r>
          </a:p>
        </p:txBody>
      </p:sp>
    </p:spTree>
    <p:extLst>
      <p:ext uri="{BB962C8B-B14F-4D97-AF65-F5344CB8AC3E}">
        <p14:creationId xmlns:p14="http://schemas.microsoft.com/office/powerpoint/2010/main" val="525790904"/>
      </p:ext>
    </p:extLst>
  </p:cSld>
</p:sld>
</file>

<file path=ppt/slides/slide2.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6774D3D-43C1-4B8E-BE60-DDFA0BADBBEC}"/>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Mrs Morgan is different today</a:t>
            </a:r>
          </a:p>
        </p:txBody>
      </p:sp>
      <p:sp>
        <p:nvSpPr>
          <p:cNvPr id="2" name="">
            <a:extLst xmlns:a="http://schemas.openxmlformats.org/drawingml/2006/main">
              <a:ext uri="{FF2B5EF4-FFF2-40B4-BE49-F238E27FC236}">
                <a16:creationId xmlns:a16="http://schemas.microsoft.com/office/drawing/2014/main" id="{1B451D18-D9F8-4B6E-BC2B-F4544B86C599}"/>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02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e3caace025043a6"/>
          <a:srcRect xmlns:a="http://schemas.openxmlformats.org/drawingml/2006/main" l="3231" t="0" r="3231" b="0"/>
          <a:stretch xmlns:a="http://schemas.openxmlformats.org/drawingml/2006/main">
            <a:fillRect l="0" t="0" r="0" b="0"/>
          </a:stretch>
        </p:blipFill>
        <p:spPr>
          <a:xfrm xmlns:a="http://schemas.openxmlformats.org/drawingml/2006/main">
            <a:off x="476250" y="1438275"/>
            <a:ext cx="7000875" cy="42100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F150DFF-6B99-4704-A8FB-BCD668EE0F33}"/>
              </a:ext>
            </a:extLst>
          </p:cNvPr>
          <p:cNvSpPr>
            <a:spLocks xmlns:a="http://schemas.openxmlformats.org/drawingml/2006/main" noGrp="1"/>
          </p:cNvSpPr>
          <p:nvPr/>
        </p:nvSpPr>
        <p:spPr>
          <a:xfrm xmlns:a="http://schemas.openxmlformats.org/drawingml/2006/main">
            <a:off x="7810500" y="1400175"/>
            <a:ext cx="39052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00FFFF"/>
                </a:solidFill>
                <a:latin typeface="Cambria"/>
                <a:ea typeface="Cambria"/>
                <a:cs typeface="Cambria"/>
              </a:defRPr>
            </a:pPr>
            <a:r>
              <a:rPr sz="2250" b="0">
                <a:solidFill>
                  <a:srgbClr val="00FFFF"/>
                </a:solidFill>
                <a:latin typeface="Cambria"/>
                <a:ea typeface="Cambria"/>
                <a:cs typeface="Cambria"/>
              </a:rPr>
              <a:t>Example case</a:t>
            </a:r>
          </a:p>
        </p:txBody>
      </p:sp>
      <p:sp>
        <p:nvSpPr>
          <p:cNvPr id="5" name="">
            <a:extLst xmlns:a="http://schemas.openxmlformats.org/drawingml/2006/main">
              <a:ext uri="{FF2B5EF4-FFF2-40B4-BE49-F238E27FC236}">
                <a16:creationId xmlns:a16="http://schemas.microsoft.com/office/drawing/2014/main" id="{C9CF1D84-0248-4FA0-BB04-AE1DE0BE8779}"/>
              </a:ext>
            </a:extLst>
          </p:cNvPr>
          <p:cNvSpPr>
            <a:spLocks xmlns:a="http://schemas.openxmlformats.org/drawingml/2006/main" noGrp="1"/>
          </p:cNvSpPr>
          <p:nvPr/>
        </p:nvSpPr>
        <p:spPr>
          <a:xfrm xmlns:a="http://schemas.openxmlformats.org/drawingml/2006/main">
            <a:off x="7810500" y="2457450"/>
            <a:ext cx="39052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FFFFFF"/>
                </a:solidFill>
                <a:latin typeface="Cambria"/>
                <a:ea typeface="Cambria"/>
                <a:cs typeface="Cambria"/>
              </a:defRPr>
            </a:pPr>
            <a:r>
              <a:rPr sz="2250" b="0">
                <a:solidFill>
                  <a:srgbClr val="FFFFFF"/>
                </a:solidFill>
                <a:latin typeface="Cambria"/>
                <a:ea typeface="Cambria"/>
                <a:cs typeface="Cambria"/>
              </a:rPr>
              <a:t>Usually chats and eats independently</a:t>
            </a:r>
          </a:p>
        </p:txBody>
      </p:sp>
      <p:sp>
        <p:nvSpPr>
          <p:cNvPr id="6" name="">
            <a:extLst xmlns:a="http://schemas.openxmlformats.org/drawingml/2006/main">
              <a:ext uri="{FF2B5EF4-FFF2-40B4-BE49-F238E27FC236}">
                <a16:creationId xmlns:a16="http://schemas.microsoft.com/office/drawing/2014/main" id="{500DF692-70F6-495E-8F1E-6AB67FA113F0}"/>
              </a:ext>
            </a:extLst>
          </p:cNvPr>
          <p:cNvSpPr>
            <a:spLocks xmlns:a="http://schemas.openxmlformats.org/drawingml/2006/main" noGrp="1"/>
          </p:cNvSpPr>
          <p:nvPr/>
        </p:nvSpPr>
        <p:spPr>
          <a:xfrm xmlns:a="http://schemas.openxmlformats.org/drawingml/2006/main">
            <a:off x="7810500" y="3514725"/>
            <a:ext cx="39052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FFFFFF"/>
                </a:solidFill>
                <a:latin typeface="Cambria"/>
                <a:ea typeface="Cambria"/>
                <a:cs typeface="Cambria"/>
              </a:defRPr>
            </a:pPr>
            <a:r>
              <a:rPr sz="2250" b="0">
                <a:solidFill>
                  <a:srgbClr val="FFFFFF"/>
                </a:solidFill>
                <a:latin typeface="Cambria"/>
                <a:ea typeface="Cambria"/>
                <a:cs typeface="Cambria"/>
              </a:rPr>
              <a:t>Now sleepy, slow to answer and eating little</a:t>
            </a:r>
          </a:p>
        </p:txBody>
      </p:sp>
      <p:sp>
        <p:nvSpPr>
          <p:cNvPr id="7" name="">
            <a:extLst xmlns:a="http://schemas.openxmlformats.org/drawingml/2006/main">
              <a:ext uri="{FF2B5EF4-FFF2-40B4-BE49-F238E27FC236}">
                <a16:creationId xmlns:a16="http://schemas.microsoft.com/office/drawing/2014/main" id="{0B0FED04-303B-493A-AB43-1BD43421B0BE}"/>
              </a:ext>
            </a:extLst>
          </p:cNvPr>
          <p:cNvSpPr>
            <a:spLocks xmlns:a="http://schemas.openxmlformats.org/drawingml/2006/main" noGrp="1"/>
          </p:cNvSpPr>
          <p:nvPr/>
        </p:nvSpPr>
        <p:spPr>
          <a:xfrm xmlns:a="http://schemas.openxmlformats.org/drawingml/2006/main">
            <a:off x="7810500" y="4572000"/>
            <a:ext cx="39052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FFFFFF"/>
                </a:solidFill>
                <a:latin typeface="Cambria"/>
                <a:ea typeface="Cambria"/>
                <a:cs typeface="Cambria"/>
              </a:defRPr>
            </a:pPr>
            <a:r>
              <a:rPr sz="2250" b="0">
                <a:solidFill>
                  <a:srgbClr val="FFFFFF"/>
                </a:solidFill>
                <a:latin typeface="Cambria"/>
                <a:ea typeface="Cambria"/>
                <a:cs typeface="Cambria"/>
              </a:rPr>
              <a:t>Her daughter says this began yesterday</a:t>
            </a:r>
          </a:p>
        </p:txBody>
      </p:sp>
      <p:sp>
        <p:nvSpPr>
          <p:cNvPr id="8" name="">
            <a:extLst xmlns:a="http://schemas.openxmlformats.org/drawingml/2006/main">
              <a:ext uri="{FF2B5EF4-FFF2-40B4-BE49-F238E27FC236}">
                <a16:creationId xmlns:a16="http://schemas.microsoft.com/office/drawing/2014/main" id="{C418B555-3F78-4FCE-8B39-2835E34D21F3}"/>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What has changed, and what should happen now?</a:t>
            </a:r>
          </a:p>
        </p:txBody>
      </p:sp>
    </p:spTree>
    <p:extLst>
      <p:ext uri="{BB962C8B-B14F-4D97-AF65-F5344CB8AC3E}">
        <p14:creationId xmlns:p14="http://schemas.microsoft.com/office/powerpoint/2010/main" val="119532585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0CD5BA56-43AB-40C6-9327-6149B83895CF}"/>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506070"/>
                </a:solidFill>
                <a:latin typeface="Cambria"/>
                <a:ea typeface="Cambria"/>
                <a:cs typeface="Cambria"/>
              </a:defRPr>
            </a:pPr>
            <a:r>
              <a:rPr sz="1275" b="0">
                <a:solidFill>
                  <a:srgbClr val="506070"/>
                </a:solidFill>
                <a:latin typeface="Cambria"/>
                <a:ea typeface="Cambria"/>
                <a:cs typeface="Cambria"/>
              </a:rPr>
              <a:t>03</a:t>
            </a:r>
          </a:p>
        </p:txBody>
      </p:sp>
      <p:pic>
        <p:nvPicPr>
          <p:cNvPr id="4" name=""/>
          <p:cNvPicPr>
            <a:picLocks xmlns:a="http://schemas.openxmlformats.org/drawingml/2006/main" noChangeAspect="1"/>
          </p:cNvPicPr>
          <p:nvPr/>
        </p:nvPicPr>
        <p:blipFill>
          <a:blip xmlns:r="http://schemas.openxmlformats.org/officeDocument/2006/relationships" xmlns:a="http://schemas.openxmlformats.org/drawingml/2006/main" r:embed="Rf40aa72d3156497b"/>
          <a:stretch xmlns:a="http://schemas.openxmlformats.org/drawingml/2006/main"/>
        </p:blipFill>
        <p:spPr>
          <a:xfrm xmlns:a="http://schemas.openxmlformats.org/drawingml/2006/main">
            <a:off x="1524000" y="0"/>
            <a:ext cx="9144000" cy="6858000"/>
          </a:xfrm>
          <a:prstGeom xmlns:a="http://schemas.openxmlformats.org/drawingml/2006/main" prst="rect">
            <a:avLst/>
          </a:prstGeom>
        </p:spPr>
      </p:pic>
    </p:spTree>
    <p:extLst>
      <p:ext uri="{BB962C8B-B14F-4D97-AF65-F5344CB8AC3E}">
        <p14:creationId xmlns:p14="http://schemas.microsoft.com/office/powerpoint/2010/main" val="252012462"/>
      </p:ext>
    </p:extLst>
  </p:cSld>
</p:sld>
</file>

<file path=ppt/slides/slide4.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F6E92F2-899C-45D2-A57D-C7DA3ECC80F1}"/>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Drowsy or withdrawn</a:t>
            </a:r>
          </a:p>
        </p:txBody>
      </p:sp>
      <p:sp>
        <p:nvSpPr>
          <p:cNvPr id="2" name="">
            <a:extLst xmlns:a="http://schemas.openxmlformats.org/drawingml/2006/main">
              <a:ext uri="{FF2B5EF4-FFF2-40B4-BE49-F238E27FC236}">
                <a16:creationId xmlns:a16="http://schemas.microsoft.com/office/drawing/2014/main" id="{ACA518E3-A57C-4A42-BC4F-433A63081E08}"/>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04</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0b9084a51ca4de3"/>
          <a:srcRect xmlns:a="http://schemas.openxmlformats.org/drawingml/2006/main" l="0" t="10731" r="0" b="10731"/>
          <a:stretch xmlns:a="http://schemas.openxmlformats.org/drawingml/2006/main">
            <a:fillRect l="0" t="0" r="0" b="0"/>
          </a:stretch>
        </p:blipFill>
        <p:spPr>
          <a:xfrm xmlns:a="http://schemas.openxmlformats.org/drawingml/2006/main">
            <a:off x="495300" y="1514475"/>
            <a:ext cx="6953250" cy="4095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99DF23B-53DA-496B-B8A3-B46FFB4121BE}"/>
              </a:ext>
            </a:extLst>
          </p:cNvPr>
          <p:cNvSpPr>
            <a:spLocks xmlns:a="http://schemas.openxmlformats.org/drawingml/2006/main" noGrp="1"/>
          </p:cNvSpPr>
          <p:nvPr/>
        </p:nvSpPr>
        <p:spPr>
          <a:xfrm xmlns:a="http://schemas.openxmlformats.org/drawingml/2006/main">
            <a:off x="7781925" y="1533525"/>
            <a:ext cx="388620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00FFFF"/>
                </a:solidFill>
                <a:latin typeface="Cambria"/>
                <a:ea typeface="Cambria"/>
                <a:cs typeface="Cambria"/>
              </a:defRPr>
            </a:pPr>
            <a:r>
              <a:rPr sz="2400" b="0">
                <a:solidFill>
                  <a:srgbClr val="00FFFF"/>
                </a:solidFill>
                <a:latin typeface="Cambria"/>
                <a:ea typeface="Cambria"/>
                <a:cs typeface="Cambria"/>
              </a:rPr>
              <a:t>Hypoactive delirium</a:t>
            </a:r>
          </a:p>
        </p:txBody>
      </p:sp>
      <p:sp>
        <p:nvSpPr>
          <p:cNvPr id="5" name="">
            <a:extLst xmlns:a="http://schemas.openxmlformats.org/drawingml/2006/main">
              <a:ext uri="{FF2B5EF4-FFF2-40B4-BE49-F238E27FC236}">
                <a16:creationId xmlns:a16="http://schemas.microsoft.com/office/drawing/2014/main" id="{160E8F6B-4A35-4F64-A07D-73258FB0FF8F}"/>
              </a:ext>
            </a:extLst>
          </p:cNvPr>
          <p:cNvSpPr>
            <a:spLocks xmlns:a="http://schemas.openxmlformats.org/drawingml/2006/main" noGrp="1"/>
          </p:cNvSpPr>
          <p:nvPr/>
        </p:nvSpPr>
        <p:spPr>
          <a:xfrm xmlns:a="http://schemas.openxmlformats.org/drawingml/2006/main">
            <a:off x="7781925" y="2590800"/>
            <a:ext cx="388620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FFFFFF"/>
                </a:solidFill>
                <a:latin typeface="Cambria"/>
                <a:ea typeface="Cambria"/>
                <a:cs typeface="Cambria"/>
              </a:defRPr>
            </a:pPr>
            <a:r>
              <a:rPr sz="2400" b="0">
                <a:solidFill>
                  <a:srgbClr val="FFFFFF"/>
                </a:solidFill>
                <a:latin typeface="Cambria"/>
                <a:ea typeface="Cambria"/>
                <a:cs typeface="Cambria"/>
              </a:rPr>
              <a:t>Less speech</a:t>
            </a:r>
          </a:p>
          <a:p xmlns:a="http://schemas.openxmlformats.org/drawingml/2006/main">
            <a:pPr algn="l">
              <a:defRPr sz="2400" b="0">
                <a:solidFill>
                  <a:srgbClr val="FFFFFF"/>
                </a:solidFill>
                <a:latin typeface="Cambria"/>
                <a:ea typeface="Cambria"/>
                <a:cs typeface="Cambria"/>
              </a:defRPr>
            </a:pPr>
            <a:r>
              <a:rPr sz="2400" b="0">
                <a:solidFill>
                  <a:srgbClr val="FFFFFF"/>
                </a:solidFill>
                <a:latin typeface="Cambria"/>
                <a:ea typeface="Cambria"/>
                <a:cs typeface="Cambria"/>
              </a:rPr>
              <a:t>Slower responses</a:t>
            </a:r>
          </a:p>
        </p:txBody>
      </p:sp>
      <p:sp>
        <p:nvSpPr>
          <p:cNvPr id="6" name="">
            <a:extLst xmlns:a="http://schemas.openxmlformats.org/drawingml/2006/main">
              <a:ext uri="{FF2B5EF4-FFF2-40B4-BE49-F238E27FC236}">
                <a16:creationId xmlns:a16="http://schemas.microsoft.com/office/drawing/2014/main" id="{775F2D08-D539-4C77-B22C-E89B82B689C9}"/>
              </a:ext>
            </a:extLst>
          </p:cNvPr>
          <p:cNvSpPr>
            <a:spLocks xmlns:a="http://schemas.openxmlformats.org/drawingml/2006/main" noGrp="1"/>
          </p:cNvSpPr>
          <p:nvPr/>
        </p:nvSpPr>
        <p:spPr>
          <a:xfrm xmlns:a="http://schemas.openxmlformats.org/drawingml/2006/main">
            <a:off x="7781925" y="3648075"/>
            <a:ext cx="388620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FFFFFF"/>
                </a:solidFill>
                <a:latin typeface="Cambria"/>
                <a:ea typeface="Cambria"/>
                <a:cs typeface="Cambria"/>
              </a:defRPr>
            </a:pPr>
            <a:r>
              <a:rPr sz="2400" b="0">
                <a:solidFill>
                  <a:srgbClr val="FFFFFF"/>
                </a:solidFill>
                <a:latin typeface="Cambria"/>
                <a:ea typeface="Cambria"/>
                <a:cs typeface="Cambria"/>
              </a:rPr>
              <a:t>Less movement</a:t>
            </a:r>
          </a:p>
          <a:p xmlns:a="http://schemas.openxmlformats.org/drawingml/2006/main">
            <a:pPr algn="l">
              <a:defRPr sz="2400" b="0">
                <a:solidFill>
                  <a:srgbClr val="FFFFFF"/>
                </a:solidFill>
                <a:latin typeface="Cambria"/>
                <a:ea typeface="Cambria"/>
                <a:cs typeface="Cambria"/>
              </a:defRPr>
            </a:pPr>
            <a:r>
              <a:rPr sz="2400" b="0">
                <a:solidFill>
                  <a:srgbClr val="FFFFFF"/>
                </a:solidFill>
                <a:latin typeface="Cambria"/>
                <a:ea typeface="Cambria"/>
                <a:cs typeface="Cambria"/>
              </a:rPr>
              <a:t>Less eating and drinking</a:t>
            </a:r>
          </a:p>
        </p:txBody>
      </p:sp>
      <p:sp>
        <p:nvSpPr>
          <p:cNvPr id="7" name="">
            <a:extLst xmlns:a="http://schemas.openxmlformats.org/drawingml/2006/main">
              <a:ext uri="{FF2B5EF4-FFF2-40B4-BE49-F238E27FC236}">
                <a16:creationId xmlns:a16="http://schemas.microsoft.com/office/drawing/2014/main" id="{BF0A2C43-EE9B-40A5-849E-A992231D5AAD}"/>
              </a:ext>
            </a:extLst>
          </p:cNvPr>
          <p:cNvSpPr>
            <a:spLocks xmlns:a="http://schemas.openxmlformats.org/drawingml/2006/main" noGrp="1"/>
          </p:cNvSpPr>
          <p:nvPr/>
        </p:nvSpPr>
        <p:spPr>
          <a:xfrm xmlns:a="http://schemas.openxmlformats.org/drawingml/2006/main">
            <a:off x="7781925" y="4705350"/>
            <a:ext cx="388620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FFFFFF"/>
                </a:solidFill>
                <a:latin typeface="Cambria"/>
                <a:ea typeface="Cambria"/>
                <a:cs typeface="Cambria"/>
              </a:defRPr>
            </a:pPr>
            <a:r>
              <a:rPr sz="2400" b="0">
                <a:solidFill>
                  <a:srgbClr val="FFFFFF"/>
                </a:solidFill>
                <a:latin typeface="Cambria"/>
                <a:ea typeface="Cambria"/>
                <a:cs typeface="Cambria"/>
              </a:rPr>
              <a:t>Often missed</a:t>
            </a:r>
          </a:p>
        </p:txBody>
      </p:sp>
      <p:sp>
        <p:nvSpPr>
          <p:cNvPr id="8" name="">
            <a:extLst xmlns:a="http://schemas.openxmlformats.org/drawingml/2006/main">
              <a:ext uri="{FF2B5EF4-FFF2-40B4-BE49-F238E27FC236}">
                <a16:creationId xmlns:a16="http://schemas.microsoft.com/office/drawing/2014/main" id="{8B12BEA7-CCC4-416F-B4F3-F009494353AE}"/>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A new change needs assessment even when the person is settled.</a:t>
            </a:r>
          </a:p>
        </p:txBody>
      </p:sp>
    </p:spTree>
    <p:extLst>
      <p:ext uri="{BB962C8B-B14F-4D97-AF65-F5344CB8AC3E}">
        <p14:creationId xmlns:p14="http://schemas.microsoft.com/office/powerpoint/2010/main" val="2100280937"/>
      </p:ext>
    </p:extLst>
  </p:cSld>
</p:sld>
</file>

<file path=ppt/slides/slide5.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F9B22A8-9F5F-4482-A93B-8E9B4D711A5C}"/>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Restless, frightened or agitated</a:t>
            </a:r>
          </a:p>
        </p:txBody>
      </p:sp>
      <p:sp>
        <p:nvSpPr>
          <p:cNvPr id="2" name="">
            <a:extLst xmlns:a="http://schemas.openxmlformats.org/drawingml/2006/main">
              <a:ext uri="{FF2B5EF4-FFF2-40B4-BE49-F238E27FC236}">
                <a16:creationId xmlns:a16="http://schemas.microsoft.com/office/drawing/2014/main" id="{E3E2F9C2-1B9C-4F05-96DF-57771805B845}"/>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05</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11c9c385c4434d14"/>
          <a:srcRect xmlns:a="http://schemas.openxmlformats.org/drawingml/2006/main" l="0" t="9817" r="0" b="9817"/>
          <a:stretch xmlns:a="http://schemas.openxmlformats.org/drawingml/2006/main">
            <a:fillRect l="0" t="0" r="0" b="0"/>
          </a:stretch>
        </p:blipFill>
        <p:spPr>
          <a:xfrm xmlns:a="http://schemas.openxmlformats.org/drawingml/2006/main">
            <a:off x="495300" y="1476375"/>
            <a:ext cx="6953250" cy="41910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8E20342-040E-4778-9E3C-6200C163D809}"/>
              </a:ext>
            </a:extLst>
          </p:cNvPr>
          <p:cNvSpPr>
            <a:spLocks xmlns:a="http://schemas.openxmlformats.org/drawingml/2006/main" noGrp="1"/>
          </p:cNvSpPr>
          <p:nvPr/>
        </p:nvSpPr>
        <p:spPr>
          <a:xfrm xmlns:a="http://schemas.openxmlformats.org/drawingml/2006/main">
            <a:off x="7781925" y="1590675"/>
            <a:ext cx="3886200" cy="1247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00FFFF"/>
                </a:solidFill>
                <a:latin typeface="Cambria"/>
                <a:ea typeface="Cambria"/>
                <a:cs typeface="Cambria"/>
              </a:defRPr>
            </a:pPr>
            <a:r>
              <a:rPr sz="2400" b="0">
                <a:solidFill>
                  <a:srgbClr val="00FFFF"/>
                </a:solidFill>
                <a:latin typeface="Cambria"/>
                <a:ea typeface="Cambria"/>
                <a:cs typeface="Cambria"/>
              </a:rPr>
              <a:t>Hyperactive delirium</a:t>
            </a:r>
          </a:p>
        </p:txBody>
      </p:sp>
      <p:sp>
        <p:nvSpPr>
          <p:cNvPr id="5" name="">
            <a:extLst xmlns:a="http://schemas.openxmlformats.org/drawingml/2006/main">
              <a:ext uri="{FF2B5EF4-FFF2-40B4-BE49-F238E27FC236}">
                <a16:creationId xmlns:a16="http://schemas.microsoft.com/office/drawing/2014/main" id="{2E3B8B0F-212F-43B1-BACF-4BCBBA39E938}"/>
              </a:ext>
            </a:extLst>
          </p:cNvPr>
          <p:cNvSpPr>
            <a:spLocks xmlns:a="http://schemas.openxmlformats.org/drawingml/2006/main" noGrp="1"/>
          </p:cNvSpPr>
          <p:nvPr/>
        </p:nvSpPr>
        <p:spPr>
          <a:xfrm xmlns:a="http://schemas.openxmlformats.org/drawingml/2006/main">
            <a:off x="7781925" y="2952750"/>
            <a:ext cx="3886200" cy="1247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FFFFFF"/>
                </a:solidFill>
                <a:latin typeface="Cambria"/>
                <a:ea typeface="Cambria"/>
                <a:cs typeface="Cambria"/>
              </a:defRPr>
            </a:pPr>
            <a:r>
              <a:rPr sz="2400" b="0">
                <a:solidFill>
                  <a:srgbClr val="FFFFFF"/>
                </a:solidFill>
                <a:latin typeface="Cambria"/>
                <a:ea typeface="Cambria"/>
                <a:cs typeface="Cambria"/>
              </a:rPr>
              <a:t>Unable to settle</a:t>
            </a:r>
          </a:p>
          <a:p xmlns:a="http://schemas.openxmlformats.org/drawingml/2006/main">
            <a:pPr algn="l">
              <a:defRPr sz="2400" b="0">
                <a:solidFill>
                  <a:srgbClr val="FFFFFF"/>
                </a:solidFill>
                <a:latin typeface="Cambria"/>
                <a:ea typeface="Cambria"/>
                <a:cs typeface="Cambria"/>
              </a:defRPr>
            </a:pPr>
            <a:r>
              <a:rPr sz="2400" b="0">
                <a:solidFill>
                  <a:srgbClr val="FFFFFF"/>
                </a:solidFill>
                <a:latin typeface="Cambria"/>
                <a:ea typeface="Cambria"/>
                <a:cs typeface="Cambria"/>
              </a:rPr>
              <a:t>Pulling at bedding</a:t>
            </a:r>
          </a:p>
          <a:p xmlns:a="http://schemas.openxmlformats.org/drawingml/2006/main">
            <a:pPr algn="l">
              <a:defRPr sz="2400" b="0">
                <a:solidFill>
                  <a:srgbClr val="FFFFFF"/>
                </a:solidFill>
                <a:latin typeface="Cambria"/>
                <a:ea typeface="Cambria"/>
                <a:cs typeface="Cambria"/>
              </a:defRPr>
            </a:pPr>
            <a:r>
              <a:rPr sz="2400" b="0">
                <a:solidFill>
                  <a:srgbClr val="FFFFFF"/>
                </a:solidFill>
                <a:latin typeface="Cambria"/>
                <a:ea typeface="Cambria"/>
                <a:cs typeface="Cambria"/>
              </a:rPr>
              <a:t>Trying to leave</a:t>
            </a:r>
          </a:p>
        </p:txBody>
      </p:sp>
      <p:sp>
        <p:nvSpPr>
          <p:cNvPr id="6" name="">
            <a:extLst xmlns:a="http://schemas.openxmlformats.org/drawingml/2006/main">
              <a:ext uri="{FF2B5EF4-FFF2-40B4-BE49-F238E27FC236}">
                <a16:creationId xmlns:a16="http://schemas.microsoft.com/office/drawing/2014/main" id="{C458A3BF-362F-4DD7-B653-1D7E3A904521}"/>
              </a:ext>
            </a:extLst>
          </p:cNvPr>
          <p:cNvSpPr>
            <a:spLocks xmlns:a="http://schemas.openxmlformats.org/drawingml/2006/main" noGrp="1"/>
          </p:cNvSpPr>
          <p:nvPr/>
        </p:nvSpPr>
        <p:spPr>
          <a:xfrm xmlns:a="http://schemas.openxmlformats.org/drawingml/2006/main">
            <a:off x="7781925" y="4314825"/>
            <a:ext cx="3886200" cy="1247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FFFFFF"/>
                </a:solidFill>
                <a:latin typeface="Cambria"/>
                <a:ea typeface="Cambria"/>
                <a:cs typeface="Cambria"/>
              </a:defRPr>
            </a:pPr>
            <a:r>
              <a:rPr sz="2400" b="0">
                <a:solidFill>
                  <a:srgbClr val="FFFFFF"/>
                </a:solidFill>
                <a:latin typeface="Cambria"/>
                <a:ea typeface="Cambria"/>
                <a:cs typeface="Cambria"/>
              </a:rPr>
              <a:t>Some people have both patterns at different times</a:t>
            </a:r>
          </a:p>
        </p:txBody>
      </p:sp>
      <p:sp>
        <p:nvSpPr>
          <p:cNvPr id="7" name="">
            <a:extLst xmlns:a="http://schemas.openxmlformats.org/drawingml/2006/main">
              <a:ext uri="{FF2B5EF4-FFF2-40B4-BE49-F238E27FC236}">
                <a16:creationId xmlns:a16="http://schemas.microsoft.com/office/drawing/2014/main" id="{FF628010-F7DB-4252-B93F-34DE334F9A59}"/>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Ask about fear and discomfort in every presentation.</a:t>
            </a:r>
          </a:p>
        </p:txBody>
      </p:sp>
    </p:spTree>
    <p:extLst>
      <p:ext uri="{BB962C8B-B14F-4D97-AF65-F5344CB8AC3E}">
        <p14:creationId xmlns:p14="http://schemas.microsoft.com/office/powerpoint/2010/main" val="1588034648"/>
      </p:ext>
    </p:extLst>
  </p:cSld>
</p:sld>
</file>

<file path=ppt/slides/slide6.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6AA67B7-D8EB-4258-A2B5-AEFBC7C858F3}"/>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Delirium and dementia</a:t>
            </a:r>
          </a:p>
        </p:txBody>
      </p:sp>
      <p:sp>
        <p:nvSpPr>
          <p:cNvPr id="2" name="">
            <a:extLst xmlns:a="http://schemas.openxmlformats.org/drawingml/2006/main">
              <a:ext uri="{FF2B5EF4-FFF2-40B4-BE49-F238E27FC236}">
                <a16:creationId xmlns:a16="http://schemas.microsoft.com/office/drawing/2014/main" id="{4A571A0F-4F31-4886-AA17-06AC075A84DF}"/>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06</a:t>
            </a:r>
          </a:p>
        </p:txBody>
      </p:sp>
      <p:graphicFrame>
        <p:nvGraphicFramePr>
          <p:cNvPr id="8" name=""/>
          <p:cNvGraphicFramePr/>
          <p:nvPr/>
        </p:nvGraphicFramePr>
        <p:xfrm>
          <a:off xmlns:a="http://schemas.openxmlformats.org/drawingml/2006/main" x="647700" y="1457325"/>
          <a:ext xmlns:a="http://schemas.openxmlformats.org/drawingml/2006/main" cx="10896600" cy="3743325"/>
        </p:xfrm>
        <a:graphic xmlns:a="http://schemas.openxmlformats.org/drawingml/2006/main">
          <a:graphicData uri="http://schemas.openxmlformats.org/drawingml/2006/table">
            <a:tbl>
              <a:tblPr/>
              <a:tblGrid>
                <a:gridCol w="2171700"/>
                <a:gridCol w="4219575"/>
                <a:gridCol w="4505325"/>
              </a:tblGrid>
              <a:tr h="935831">
                <a:tc>
                  <a:txBody>
                    <a:bodyPr lIns="152400" tIns="95250" rIns="133350" bIns="95250">
                      <a:noAutofit/>
                    </a:bodyPr>
                    <a:lstStyle/>
                    <a:p>
                      <a:r>
                        <a:rPr sz="2175" b="1">
                          <a:solidFill>
                            <a:srgbClr val="FFFF00"/>
                          </a:solidFill>
                          <a:latin typeface="Cambria"/>
                          <a:ea typeface="Cambria"/>
                          <a:cs typeface="Cambria"/>
                        </a:rPr>
                        <a:t/>
                      </a:r>
                    </a:p>
                  </a:txBody>
                  <a:tcPr marL="91440" marR="91440" marT="45720" marB="45720" anchor="ctr">
                    <a:solidFill>
                      <a:srgbClr val="000033"/>
                    </a:solidFill>
                  </a:tcPr>
                </a:tc>
                <a:tc>
                  <a:txBody>
                    <a:bodyPr lIns="152400" tIns="95250" rIns="133350" bIns="95250">
                      <a:noAutofit/>
                    </a:bodyPr>
                    <a:lstStyle/>
                    <a:p>
                      <a:r>
                        <a:rPr sz="2175" b="1">
                          <a:solidFill>
                            <a:srgbClr val="FFFF00"/>
                          </a:solidFill>
                          <a:latin typeface="Cambria"/>
                          <a:ea typeface="Cambria"/>
                          <a:cs typeface="Cambria"/>
                        </a:rPr>
                        <a:t>Delirium</a:t>
                      </a:r>
                    </a:p>
                  </a:txBody>
                  <a:tcPr marL="91440" marR="91440" marT="45720" marB="45720" anchor="ctr">
                    <a:solidFill>
                      <a:srgbClr val="000033"/>
                    </a:solidFill>
                  </a:tcPr>
                </a:tc>
                <a:tc>
                  <a:txBody>
                    <a:bodyPr lIns="152400" tIns="95250" rIns="133350" bIns="95250">
                      <a:noAutofit/>
                    </a:bodyPr>
                    <a:lstStyle/>
                    <a:p>
                      <a:r>
                        <a:rPr sz="2175" b="1">
                          <a:solidFill>
                            <a:srgbClr val="FFFF00"/>
                          </a:solidFill>
                          <a:latin typeface="Cambria"/>
                          <a:ea typeface="Cambria"/>
                          <a:cs typeface="Cambria"/>
                        </a:rPr>
                        <a:t>Dementia</a:t>
                      </a:r>
                    </a:p>
                  </a:txBody>
                  <a:tcPr marL="91440" marR="91440" marT="45720" marB="45720" anchor="ctr">
                    <a:solidFill>
                      <a:srgbClr val="000033"/>
                    </a:solidFill>
                  </a:tcPr>
                </a:tc>
              </a:tr>
              <a:tr h="935831">
                <a:tc>
                  <a:txBody>
                    <a:bodyPr lIns="152400" tIns="95250" rIns="133350" bIns="95250">
                      <a:noAutofit/>
                    </a:bodyPr>
                    <a:lstStyle/>
                    <a:p>
                      <a:r>
                        <a:rPr sz="2175" b="0">
                          <a:solidFill>
                            <a:srgbClr val="FFFFFF"/>
                          </a:solidFill>
                          <a:latin typeface="Cambria"/>
                          <a:ea typeface="Cambria"/>
                          <a:cs typeface="Cambria"/>
                        </a:rPr>
                        <a:t>Usual onset</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Hours or days</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Usually months or years</a:t>
                      </a:r>
                    </a:p>
                  </a:txBody>
                  <a:tcPr marL="91440" marR="91440" marT="45720" marB="45720" anchor="ctr">
                    <a:solidFill>
                      <a:srgbClr val="43536A"/>
                    </a:solidFill>
                  </a:tcPr>
                </a:tc>
              </a:tr>
              <a:tr h="935831">
                <a:tc>
                  <a:txBody>
                    <a:bodyPr lIns="152400" tIns="95250" rIns="133350" bIns="95250">
                      <a:noAutofit/>
                    </a:bodyPr>
                    <a:lstStyle/>
                    <a:p>
                      <a:r>
                        <a:rPr sz="2175" b="0">
                          <a:solidFill>
                            <a:srgbClr val="FFFFFF"/>
                          </a:solidFill>
                          <a:latin typeface="Cambria"/>
                          <a:ea typeface="Cambria"/>
                          <a:cs typeface="Cambria"/>
                        </a:rPr>
                        <a:t>Within a day</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Often fluctuates</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Usually more stable*</a:t>
                      </a:r>
                    </a:p>
                  </a:txBody>
                  <a:tcPr marL="91440" marR="91440" marT="45720" marB="45720" anchor="ctr">
                    <a:solidFill>
                      <a:srgbClr val="43536A"/>
                    </a:solidFill>
                  </a:tcPr>
                </a:tc>
              </a:tr>
              <a:tr h="935831">
                <a:tc>
                  <a:txBody>
                    <a:bodyPr lIns="152400" tIns="95250" rIns="133350" bIns="95250">
                      <a:noAutofit/>
                    </a:bodyPr>
                    <a:lstStyle/>
                    <a:p>
                      <a:r>
                        <a:rPr sz="2175" b="0">
                          <a:solidFill>
                            <a:srgbClr val="FFFFFF"/>
                          </a:solidFill>
                          <a:latin typeface="Cambria"/>
                          <a:ea typeface="Cambria"/>
                          <a:cs typeface="Cambria"/>
                        </a:rPr>
                        <a:t>New deterioration</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Needs prompt assessment</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Look for delirium or another acute problem</a:t>
                      </a:r>
                    </a:p>
                  </a:txBody>
                  <a:tcPr marL="91440" marR="91440" marT="45720" marB="45720" anchor="ctr">
                    <a:solidFill>
                      <a:srgbClr val="43536A"/>
                    </a:solidFill>
                  </a:tcPr>
                </a:tc>
              </a:tr>
            </a:tbl>
          </a:graphicData>
        </a:graphic>
      </p:graphicFrame>
      <p:sp>
        <p:nvSpPr>
          <p:cNvPr id="4" name="">
            <a:extLst xmlns:a="http://schemas.openxmlformats.org/drawingml/2006/main">
              <a:ext uri="{FF2B5EF4-FFF2-40B4-BE49-F238E27FC236}">
                <a16:creationId xmlns:a16="http://schemas.microsoft.com/office/drawing/2014/main" id="{408DB61B-946C-4570-BAB0-99DF2DE17855}"/>
              </a:ext>
            </a:extLst>
          </p:cNvPr>
          <p:cNvSpPr>
            <a:spLocks xmlns:a="http://schemas.openxmlformats.org/drawingml/2006/main" noGrp="1"/>
          </p:cNvSpPr>
          <p:nvPr/>
        </p:nvSpPr>
        <p:spPr>
          <a:xfrm xmlns:a="http://schemas.openxmlformats.org/drawingml/2006/main">
            <a:off x="809625" y="547687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2400" b="1">
                <a:solidFill>
                  <a:srgbClr val="00FFFF"/>
                </a:solidFill>
                <a:latin typeface="Cambria"/>
                <a:ea typeface="Cambria"/>
                <a:cs typeface="Cambria"/>
              </a:defRPr>
            </a:pPr>
            <a:r>
              <a:rPr sz="2400" b="1">
                <a:solidFill>
                  <a:srgbClr val="00FFFF"/>
                </a:solidFill>
                <a:latin typeface="Cambria"/>
                <a:ea typeface="Cambria"/>
                <a:cs typeface="Cambria"/>
              </a:rPr>
              <a:t>Delirium and dementia often occur together</a:t>
            </a:r>
          </a:p>
        </p:txBody>
      </p:sp>
      <p:sp>
        <p:nvSpPr>
          <p:cNvPr id="5" name="">
            <a:extLst xmlns:a="http://schemas.openxmlformats.org/drawingml/2006/main">
              <a:ext uri="{FF2B5EF4-FFF2-40B4-BE49-F238E27FC236}">
                <a16:creationId xmlns:a16="http://schemas.microsoft.com/office/drawing/2014/main" id="{5836C966-5F2F-4351-96DF-19AC5BEA7E19}"/>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*Dementia with Lewy bodies can also fluctuate. Compare with the person’s usual state.</a:t>
            </a:r>
          </a:p>
        </p:txBody>
      </p:sp>
    </p:spTree>
    <p:extLst>
      <p:ext uri="{BB962C8B-B14F-4D97-AF65-F5344CB8AC3E}">
        <p14:creationId xmlns:p14="http://schemas.microsoft.com/office/powerpoint/2010/main" val="2132442296"/>
      </p:ext>
    </p:extLst>
  </p:cSld>
</p:sld>
</file>

<file path=ppt/slides/slide7.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850B067-0910-46CF-88AA-A5DA56FD5C06}"/>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Delirium is common</a:t>
            </a:r>
          </a:p>
        </p:txBody>
      </p:sp>
      <p:sp>
        <p:nvSpPr>
          <p:cNvPr id="2" name="">
            <a:extLst xmlns:a="http://schemas.openxmlformats.org/drawingml/2006/main">
              <a:ext uri="{FF2B5EF4-FFF2-40B4-BE49-F238E27FC236}">
                <a16:creationId xmlns:a16="http://schemas.microsoft.com/office/drawing/2014/main" id="{E3618D17-8A04-413C-A2A0-81ED7300F138}"/>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07</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a0f3e837f5ec4575"/>
          <a:stretch xmlns:a="http://schemas.openxmlformats.org/drawingml/2006/main"/>
        </p:blipFill>
        <p:spPr>
          <a:xfrm xmlns:a="http://schemas.openxmlformats.org/drawingml/2006/main">
            <a:off x="571500" y="1705264"/>
            <a:ext cx="5381625" cy="359034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9A38C92-D73D-4E5B-B405-D3C23CC91364}"/>
              </a:ext>
            </a:extLst>
          </p:cNvPr>
          <p:cNvSpPr>
            <a:spLocks xmlns:a="http://schemas.openxmlformats.org/drawingml/2006/main" noGrp="1"/>
          </p:cNvSpPr>
          <p:nvPr/>
        </p:nvSpPr>
        <p:spPr>
          <a:xfrm xmlns:a="http://schemas.openxmlformats.org/drawingml/2006/main">
            <a:off x="6800850" y="1619250"/>
            <a:ext cx="471487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8400" b="1">
                <a:solidFill>
                  <a:srgbClr val="FFFF00"/>
                </a:solidFill>
                <a:latin typeface="Lucida Bright"/>
                <a:ea typeface="Lucida Bright"/>
                <a:cs typeface="Lucida Bright"/>
              </a:defRPr>
            </a:pPr>
            <a:r>
              <a:rPr sz="8400" b="1">
                <a:solidFill>
                  <a:srgbClr val="FFFF00"/>
                </a:solidFill>
                <a:latin typeface="Lucida Bright"/>
                <a:ea typeface="Lucida Bright"/>
                <a:cs typeface="Lucida Bright"/>
              </a:rPr>
              <a:t>1 in 4</a:t>
            </a:r>
          </a:p>
        </p:txBody>
      </p:sp>
      <p:sp>
        <p:nvSpPr>
          <p:cNvPr id="5" name="">
            <a:extLst xmlns:a="http://schemas.openxmlformats.org/drawingml/2006/main">
              <a:ext uri="{FF2B5EF4-FFF2-40B4-BE49-F238E27FC236}">
                <a16:creationId xmlns:a16="http://schemas.microsoft.com/office/drawing/2014/main" id="{2261D58D-72A3-4C3B-B52B-649175BD77CD}"/>
              </a:ext>
            </a:extLst>
          </p:cNvPr>
          <p:cNvSpPr>
            <a:spLocks xmlns:a="http://schemas.openxmlformats.org/drawingml/2006/main" noGrp="1"/>
          </p:cNvSpPr>
          <p:nvPr/>
        </p:nvSpPr>
        <p:spPr>
          <a:xfrm xmlns:a="http://schemas.openxmlformats.org/drawingml/2006/main">
            <a:off x="6800850" y="3400425"/>
            <a:ext cx="47148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2625" b="1">
                <a:solidFill>
                  <a:srgbClr val="FFFFFF"/>
                </a:solidFill>
                <a:latin typeface="Cambria"/>
                <a:ea typeface="Cambria"/>
                <a:cs typeface="Cambria"/>
              </a:defRPr>
            </a:pPr>
            <a:r>
              <a:rPr sz="2625" b="1">
                <a:solidFill>
                  <a:srgbClr val="FFFFFF"/>
                </a:solidFill>
                <a:latin typeface="Cambria"/>
                <a:ea typeface="Cambria"/>
                <a:cs typeface="Cambria"/>
              </a:rPr>
              <a:t>adult medical inpatients</a:t>
            </a:r>
          </a:p>
        </p:txBody>
      </p:sp>
      <p:sp>
        <p:nvSpPr>
          <p:cNvPr id="6" name="">
            <a:extLst xmlns:a="http://schemas.openxmlformats.org/drawingml/2006/main">
              <a:ext uri="{FF2B5EF4-FFF2-40B4-BE49-F238E27FC236}">
                <a16:creationId xmlns:a16="http://schemas.microsoft.com/office/drawing/2014/main" id="{132625A6-71F5-47AA-A8CC-99807352C540}"/>
              </a:ext>
            </a:extLst>
          </p:cNvPr>
          <p:cNvSpPr>
            <a:spLocks xmlns:a="http://schemas.openxmlformats.org/drawingml/2006/main" noGrp="1"/>
          </p:cNvSpPr>
          <p:nvPr/>
        </p:nvSpPr>
        <p:spPr>
          <a:xfrm xmlns:a="http://schemas.openxmlformats.org/drawingml/2006/main">
            <a:off x="6800850" y="4438650"/>
            <a:ext cx="4714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2250" b="0">
                <a:solidFill>
                  <a:srgbClr val="00FFFF"/>
                </a:solidFill>
                <a:latin typeface="Cambria"/>
                <a:ea typeface="Cambria"/>
                <a:cs typeface="Cambria"/>
              </a:defRPr>
            </a:pPr>
            <a:r>
              <a:rPr sz="2250" b="0">
                <a:solidFill>
                  <a:srgbClr val="00FFFF"/>
                </a:solidFill>
                <a:latin typeface="Cambria"/>
                <a:ea typeface="Cambria"/>
                <a:cs typeface="Cambria"/>
              </a:rPr>
              <a:t>At some point during admission</a:t>
            </a:r>
          </a:p>
        </p:txBody>
      </p:sp>
      <p:sp>
        <p:nvSpPr>
          <p:cNvPr id="7" name="">
            <a:extLst xmlns:a="http://schemas.openxmlformats.org/drawingml/2006/main">
              <a:ext uri="{FF2B5EF4-FFF2-40B4-BE49-F238E27FC236}">
                <a16:creationId xmlns:a16="http://schemas.microsoft.com/office/drawing/2014/main" id="{D9A83FCD-9827-4FE3-A7C0-7C9DF1C881FA}"/>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Gibb and colleagues, Age and Ageing, 2020</a:t>
            </a:r>
          </a:p>
        </p:txBody>
      </p:sp>
    </p:spTree>
    <p:extLst>
      <p:ext uri="{BB962C8B-B14F-4D97-AF65-F5344CB8AC3E}">
        <p14:creationId xmlns:p14="http://schemas.microsoft.com/office/powerpoint/2010/main" val="864666660"/>
      </p:ext>
    </p:extLst>
  </p:cSld>
</p:sld>
</file>

<file path=ppt/slides/slide8.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94D8F36-1A7A-4AB9-A2AF-44E16760371C}"/>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Delirium can have lasting consequences</a:t>
            </a:r>
          </a:p>
        </p:txBody>
      </p:sp>
      <p:sp>
        <p:nvSpPr>
          <p:cNvPr id="2" name="">
            <a:extLst xmlns:a="http://schemas.openxmlformats.org/drawingml/2006/main">
              <a:ext uri="{FF2B5EF4-FFF2-40B4-BE49-F238E27FC236}">
                <a16:creationId xmlns:a16="http://schemas.microsoft.com/office/drawing/2014/main" id="{51D793DA-A067-45AD-AF16-A45C3CA9BBDC}"/>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08</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dd75e44a3c44257"/>
          <a:stretch xmlns:a="http://schemas.openxmlformats.org/drawingml/2006/main"/>
        </p:blipFill>
        <p:spPr>
          <a:xfrm xmlns:a="http://schemas.openxmlformats.org/drawingml/2006/main">
            <a:off x="619125" y="1482531"/>
            <a:ext cx="6286500" cy="4254887"/>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82562BF-B5D6-4F8A-AD71-9D7FBD361205}"/>
              </a:ext>
            </a:extLst>
          </p:cNvPr>
          <p:cNvSpPr>
            <a:spLocks xmlns:a="http://schemas.openxmlformats.org/drawingml/2006/main" noGrp="1"/>
          </p:cNvSpPr>
          <p:nvPr/>
        </p:nvSpPr>
        <p:spPr>
          <a:xfrm xmlns:a="http://schemas.openxmlformats.org/drawingml/2006/main">
            <a:off x="7429500" y="1609725"/>
            <a:ext cx="42100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00FFFF"/>
                </a:solidFill>
                <a:latin typeface="Cambria"/>
                <a:ea typeface="Cambria"/>
                <a:cs typeface="Cambria"/>
              </a:defRPr>
            </a:pPr>
            <a:r>
              <a:rPr sz="2400" b="0">
                <a:solidFill>
                  <a:srgbClr val="00FFFF"/>
                </a:solidFill>
                <a:latin typeface="Cambria"/>
                <a:ea typeface="Cambria"/>
                <a:cs typeface="Cambria"/>
              </a:rPr>
              <a:t>Severe distress</a:t>
            </a:r>
          </a:p>
        </p:txBody>
      </p:sp>
      <p:sp>
        <p:nvSpPr>
          <p:cNvPr id="5" name="">
            <a:extLst xmlns:a="http://schemas.openxmlformats.org/drawingml/2006/main">
              <a:ext uri="{FF2B5EF4-FFF2-40B4-BE49-F238E27FC236}">
                <a16:creationId xmlns:a16="http://schemas.microsoft.com/office/drawing/2014/main" id="{A12A3E74-24BE-443C-B174-A0E44E1F559B}"/>
              </a:ext>
            </a:extLst>
          </p:cNvPr>
          <p:cNvSpPr>
            <a:spLocks xmlns:a="http://schemas.openxmlformats.org/drawingml/2006/main" noGrp="1"/>
          </p:cNvSpPr>
          <p:nvPr/>
        </p:nvSpPr>
        <p:spPr>
          <a:xfrm xmlns:a="http://schemas.openxmlformats.org/drawingml/2006/main">
            <a:off x="7429500" y="2657475"/>
            <a:ext cx="42100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FFFFFF"/>
                </a:solidFill>
                <a:latin typeface="Cambria"/>
                <a:ea typeface="Cambria"/>
                <a:cs typeface="Cambria"/>
              </a:defRPr>
            </a:pPr>
            <a:r>
              <a:rPr sz="2400" b="0">
                <a:solidFill>
                  <a:srgbClr val="FFFFFF"/>
                </a:solidFill>
                <a:latin typeface="Cambria"/>
                <a:ea typeface="Cambria"/>
                <a:cs typeface="Cambria"/>
              </a:rPr>
              <a:t>Longer hospital stay</a:t>
            </a:r>
          </a:p>
        </p:txBody>
      </p:sp>
      <p:sp>
        <p:nvSpPr>
          <p:cNvPr id="6" name="">
            <a:extLst xmlns:a="http://schemas.openxmlformats.org/drawingml/2006/main">
              <a:ext uri="{FF2B5EF4-FFF2-40B4-BE49-F238E27FC236}">
                <a16:creationId xmlns:a16="http://schemas.microsoft.com/office/drawing/2014/main" id="{BA951928-F0EC-47F6-A8D4-AA03E3D909B4}"/>
              </a:ext>
            </a:extLst>
          </p:cNvPr>
          <p:cNvSpPr>
            <a:spLocks xmlns:a="http://schemas.openxmlformats.org/drawingml/2006/main" noGrp="1"/>
          </p:cNvSpPr>
          <p:nvPr/>
        </p:nvSpPr>
        <p:spPr>
          <a:xfrm xmlns:a="http://schemas.openxmlformats.org/drawingml/2006/main">
            <a:off x="7429500" y="3705225"/>
            <a:ext cx="42100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FFFFFF"/>
                </a:solidFill>
                <a:latin typeface="Cambria"/>
                <a:ea typeface="Cambria"/>
                <a:cs typeface="Cambria"/>
              </a:defRPr>
            </a:pPr>
            <a:r>
              <a:rPr sz="2400" b="0">
                <a:solidFill>
                  <a:srgbClr val="FFFFFF"/>
                </a:solidFill>
                <a:latin typeface="Cambria"/>
                <a:ea typeface="Cambria"/>
                <a:cs typeface="Cambria"/>
              </a:rPr>
              <a:t>Loss of independence</a:t>
            </a:r>
          </a:p>
        </p:txBody>
      </p:sp>
      <p:sp>
        <p:nvSpPr>
          <p:cNvPr id="7" name="">
            <a:extLst xmlns:a="http://schemas.openxmlformats.org/drawingml/2006/main">
              <a:ext uri="{FF2B5EF4-FFF2-40B4-BE49-F238E27FC236}">
                <a16:creationId xmlns:a16="http://schemas.microsoft.com/office/drawing/2014/main" id="{BE49E88C-2E74-4EB9-A976-BF51B7F6607E}"/>
              </a:ext>
            </a:extLst>
          </p:cNvPr>
          <p:cNvSpPr>
            <a:spLocks xmlns:a="http://schemas.openxmlformats.org/drawingml/2006/main" noGrp="1"/>
          </p:cNvSpPr>
          <p:nvPr/>
        </p:nvSpPr>
        <p:spPr>
          <a:xfrm xmlns:a="http://schemas.openxmlformats.org/drawingml/2006/main">
            <a:off x="7429500" y="4752975"/>
            <a:ext cx="42100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FFFFFF"/>
                </a:solidFill>
                <a:latin typeface="Cambria"/>
                <a:ea typeface="Cambria"/>
                <a:cs typeface="Cambria"/>
              </a:defRPr>
            </a:pPr>
            <a:r>
              <a:rPr sz="2400" b="0">
                <a:solidFill>
                  <a:srgbClr val="FFFFFF"/>
                </a:solidFill>
                <a:latin typeface="Cambria"/>
                <a:ea typeface="Cambria"/>
                <a:cs typeface="Cambria"/>
              </a:rPr>
              <a:t>Higher risks of death and later cognitive problems</a:t>
            </a:r>
          </a:p>
        </p:txBody>
      </p:sp>
      <p:sp>
        <p:nvSpPr>
          <p:cNvPr id="8" name="">
            <a:extLst xmlns:a="http://schemas.openxmlformats.org/drawingml/2006/main">
              <a:ext uri="{FF2B5EF4-FFF2-40B4-BE49-F238E27FC236}">
                <a16:creationId xmlns:a16="http://schemas.microsoft.com/office/drawing/2014/main" id="{417CD842-3C72-4FD7-8449-286E331654B7}"/>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These are increased risks. Individual recovery varies.</a:t>
            </a:r>
          </a:p>
        </p:txBody>
      </p:sp>
    </p:spTree>
    <p:extLst>
      <p:ext uri="{BB962C8B-B14F-4D97-AF65-F5344CB8AC3E}">
        <p14:creationId xmlns:p14="http://schemas.microsoft.com/office/powerpoint/2010/main" val="1086245655"/>
      </p:ext>
    </p:extLst>
  </p:cSld>
</p:sld>
</file>

<file path=ppt/slides/slide9.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9E256DA-3BAB-4ADE-9124-334D3CA7BD63}"/>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Ask someone who knows the person</a:t>
            </a:r>
          </a:p>
        </p:txBody>
      </p:sp>
      <p:sp>
        <p:nvSpPr>
          <p:cNvPr id="2" name="">
            <a:extLst xmlns:a="http://schemas.openxmlformats.org/drawingml/2006/main">
              <a:ext uri="{FF2B5EF4-FFF2-40B4-BE49-F238E27FC236}">
                <a16:creationId xmlns:a16="http://schemas.microsoft.com/office/drawing/2014/main" id="{8C31A019-01EC-46B0-9A3A-FEEBDA4EC593}"/>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09</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e944dde6069a4760"/>
          <a:srcRect xmlns:a="http://schemas.openxmlformats.org/drawingml/2006/main" l="3549" t="0" r="3549" b="0"/>
          <a:stretch xmlns:a="http://schemas.openxmlformats.org/drawingml/2006/main">
            <a:fillRect l="0" t="0" r="0" b="0"/>
          </a:stretch>
        </p:blipFill>
        <p:spPr>
          <a:xfrm xmlns:a="http://schemas.openxmlformats.org/drawingml/2006/main">
            <a:off x="495300" y="1447800"/>
            <a:ext cx="6953250" cy="42100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DE282AA-709D-4F80-9A98-4CBF36DEB5EC}"/>
              </a:ext>
            </a:extLst>
          </p:cNvPr>
          <p:cNvSpPr>
            <a:spLocks xmlns:a="http://schemas.openxmlformats.org/drawingml/2006/main" noGrp="1"/>
          </p:cNvSpPr>
          <p:nvPr/>
        </p:nvSpPr>
        <p:spPr>
          <a:xfrm xmlns:a="http://schemas.openxmlformats.org/drawingml/2006/main">
            <a:off x="7810500" y="1524000"/>
            <a:ext cx="37909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0">
                <a:solidFill>
                  <a:srgbClr val="00FFFF"/>
                </a:solidFill>
                <a:latin typeface="Cambria"/>
                <a:ea typeface="Cambria"/>
                <a:cs typeface="Cambria"/>
              </a:defRPr>
            </a:pPr>
            <a:r>
              <a:rPr sz="2550" b="0">
                <a:solidFill>
                  <a:srgbClr val="00FFFF"/>
                </a:solidFill>
                <a:latin typeface="Cambria"/>
                <a:ea typeface="Cambria"/>
                <a:cs typeface="Cambria"/>
              </a:rPr>
              <a:t>What are they usually like?</a:t>
            </a:r>
          </a:p>
        </p:txBody>
      </p:sp>
      <p:sp>
        <p:nvSpPr>
          <p:cNvPr id="5" name="">
            <a:extLst xmlns:a="http://schemas.openxmlformats.org/drawingml/2006/main">
              <a:ext uri="{FF2B5EF4-FFF2-40B4-BE49-F238E27FC236}">
                <a16:creationId xmlns:a16="http://schemas.microsoft.com/office/drawing/2014/main" id="{3EF17CC1-3171-4CD4-9AB3-016142FE4467}"/>
              </a:ext>
            </a:extLst>
          </p:cNvPr>
          <p:cNvSpPr>
            <a:spLocks xmlns:a="http://schemas.openxmlformats.org/drawingml/2006/main" noGrp="1"/>
          </p:cNvSpPr>
          <p:nvPr/>
        </p:nvSpPr>
        <p:spPr>
          <a:xfrm xmlns:a="http://schemas.openxmlformats.org/drawingml/2006/main">
            <a:off x="7810500" y="2571750"/>
            <a:ext cx="37909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0">
                <a:solidFill>
                  <a:srgbClr val="FFFFFF"/>
                </a:solidFill>
                <a:latin typeface="Cambria"/>
                <a:ea typeface="Cambria"/>
                <a:cs typeface="Cambria"/>
              </a:defRPr>
            </a:pPr>
            <a:r>
              <a:rPr sz="2550" b="0">
                <a:solidFill>
                  <a:srgbClr val="FFFFFF"/>
                </a:solidFill>
                <a:latin typeface="Cambria"/>
                <a:ea typeface="Cambria"/>
                <a:cs typeface="Cambria"/>
              </a:rPr>
              <a:t>What has changed?</a:t>
            </a:r>
          </a:p>
        </p:txBody>
      </p:sp>
      <p:sp>
        <p:nvSpPr>
          <p:cNvPr id="6" name="">
            <a:extLst xmlns:a="http://schemas.openxmlformats.org/drawingml/2006/main">
              <a:ext uri="{FF2B5EF4-FFF2-40B4-BE49-F238E27FC236}">
                <a16:creationId xmlns:a16="http://schemas.microsoft.com/office/drawing/2014/main" id="{897E5CC7-1035-48F9-8EE7-F17909DFB653}"/>
              </a:ext>
            </a:extLst>
          </p:cNvPr>
          <p:cNvSpPr>
            <a:spLocks xmlns:a="http://schemas.openxmlformats.org/drawingml/2006/main" noGrp="1"/>
          </p:cNvSpPr>
          <p:nvPr/>
        </p:nvSpPr>
        <p:spPr>
          <a:xfrm xmlns:a="http://schemas.openxmlformats.org/drawingml/2006/main">
            <a:off x="7810500" y="3619500"/>
            <a:ext cx="37909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0">
                <a:solidFill>
                  <a:srgbClr val="FFFFFF"/>
                </a:solidFill>
                <a:latin typeface="Cambria"/>
                <a:ea typeface="Cambria"/>
                <a:cs typeface="Cambria"/>
              </a:defRPr>
            </a:pPr>
            <a:r>
              <a:rPr sz="2550" b="0">
                <a:solidFill>
                  <a:srgbClr val="FFFFFF"/>
                </a:solidFill>
                <a:latin typeface="Cambria"/>
                <a:ea typeface="Cambria"/>
                <a:cs typeface="Cambria"/>
              </a:rPr>
              <a:t>When did it begin?</a:t>
            </a:r>
          </a:p>
        </p:txBody>
      </p:sp>
      <p:sp>
        <p:nvSpPr>
          <p:cNvPr id="7" name="">
            <a:extLst xmlns:a="http://schemas.openxmlformats.org/drawingml/2006/main">
              <a:ext uri="{FF2B5EF4-FFF2-40B4-BE49-F238E27FC236}">
                <a16:creationId xmlns:a16="http://schemas.microsoft.com/office/drawing/2014/main" id="{6DDFDF29-95DE-4611-A599-98FB5A2502B9}"/>
              </a:ext>
            </a:extLst>
          </p:cNvPr>
          <p:cNvSpPr>
            <a:spLocks xmlns:a="http://schemas.openxmlformats.org/drawingml/2006/main" noGrp="1"/>
          </p:cNvSpPr>
          <p:nvPr/>
        </p:nvSpPr>
        <p:spPr>
          <a:xfrm xmlns:a="http://schemas.openxmlformats.org/drawingml/2006/main">
            <a:off x="7810500" y="4667250"/>
            <a:ext cx="37909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0">
                <a:solidFill>
                  <a:srgbClr val="FFFFFF"/>
                </a:solidFill>
                <a:latin typeface="Cambria"/>
                <a:ea typeface="Cambria"/>
                <a:cs typeface="Cambria"/>
              </a:defRPr>
            </a:pPr>
            <a:r>
              <a:rPr sz="2550" b="0">
                <a:solidFill>
                  <a:srgbClr val="FFFFFF"/>
                </a:solidFill>
                <a:latin typeface="Cambria"/>
                <a:ea typeface="Cambria"/>
                <a:cs typeface="Cambria"/>
              </a:rPr>
              <a:t>Has it varied?</a:t>
            </a:r>
          </a:p>
        </p:txBody>
      </p:sp>
      <p:sp>
        <p:nvSpPr>
          <p:cNvPr id="8" name="">
            <a:extLst xmlns:a="http://schemas.openxmlformats.org/drawingml/2006/main">
              <a:ext uri="{FF2B5EF4-FFF2-40B4-BE49-F238E27FC236}">
                <a16:creationId xmlns:a16="http://schemas.microsoft.com/office/drawing/2014/main" id="{0D9AF4FB-64DE-4C89-9701-8159EABD7DE7}"/>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Ask the person, family, carers and familiar staff. Check records.</a:t>
            </a:r>
          </a:p>
        </p:txBody>
      </p:sp>
    </p:spTree>
    <p:extLst>
      <p:ext uri="{BB962C8B-B14F-4D97-AF65-F5344CB8AC3E}">
        <p14:creationId xmlns:p14="http://schemas.microsoft.com/office/powerpoint/2010/main" val="186459120"/>
      </p:ext>
    </p:extLst>
  </p:cSld>
</p:sld>
</file>

<file path=ppt/slides/slide10.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E407AB5-147C-4CE2-8A11-BAB680920261}"/>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When emergency help is needed</a:t>
            </a:r>
          </a:p>
        </p:txBody>
      </p:sp>
      <p:sp>
        <p:nvSpPr>
          <p:cNvPr id="2" name="">
            <a:extLst xmlns:a="http://schemas.openxmlformats.org/drawingml/2006/main">
              <a:ext uri="{FF2B5EF4-FFF2-40B4-BE49-F238E27FC236}">
                <a16:creationId xmlns:a16="http://schemas.microsoft.com/office/drawing/2014/main" id="{E78A9F7E-451F-460F-8410-CA54FFF1974E}"/>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10</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308dca32bb564252"/>
          <a:srcRect xmlns:a="http://schemas.openxmlformats.org/drawingml/2006/main" l="9785" t="0" r="9785" b="0"/>
          <a:stretch xmlns:a="http://schemas.openxmlformats.org/drawingml/2006/main">
            <a:fillRect l="0" t="0" r="0" b="0"/>
          </a:stretch>
        </p:blipFill>
        <p:spPr>
          <a:xfrm xmlns:a="http://schemas.openxmlformats.org/drawingml/2006/main">
            <a:off x="495300" y="1476375"/>
            <a:ext cx="6019800" cy="42100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93FD8FD-72DB-4E9B-BDE8-7C6E263782E0}"/>
              </a:ext>
            </a:extLst>
          </p:cNvPr>
          <p:cNvSpPr>
            <a:spLocks xmlns:a="http://schemas.openxmlformats.org/drawingml/2006/main" noGrp="1"/>
          </p:cNvSpPr>
          <p:nvPr/>
        </p:nvSpPr>
        <p:spPr>
          <a:xfrm xmlns:a="http://schemas.openxmlformats.org/drawingml/2006/main">
            <a:off x="6962775" y="1400175"/>
            <a:ext cx="46863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00FFFF"/>
                </a:solidFill>
                <a:latin typeface="Cambria"/>
                <a:ea typeface="Cambria"/>
                <a:cs typeface="Cambria"/>
              </a:defRPr>
            </a:pPr>
            <a:r>
              <a:rPr sz="2100" b="0">
                <a:solidFill>
                  <a:srgbClr val="00FFFF"/>
                </a:solidFill>
                <a:latin typeface="Cambria"/>
                <a:ea typeface="Cambria"/>
                <a:cs typeface="Cambria"/>
              </a:rPr>
              <a:t>Very difficult to wake</a:t>
            </a:r>
          </a:p>
        </p:txBody>
      </p:sp>
      <p:sp>
        <p:nvSpPr>
          <p:cNvPr id="5" name="">
            <a:extLst xmlns:a="http://schemas.openxmlformats.org/drawingml/2006/main">
              <a:ext uri="{FF2B5EF4-FFF2-40B4-BE49-F238E27FC236}">
                <a16:creationId xmlns:a16="http://schemas.microsoft.com/office/drawing/2014/main" id="{7C0E5DC2-A441-4C4C-A096-9B12AFC02E47}"/>
              </a:ext>
            </a:extLst>
          </p:cNvPr>
          <p:cNvSpPr>
            <a:spLocks xmlns:a="http://schemas.openxmlformats.org/drawingml/2006/main" noGrp="1"/>
          </p:cNvSpPr>
          <p:nvPr/>
        </p:nvSpPr>
        <p:spPr>
          <a:xfrm xmlns:a="http://schemas.openxmlformats.org/drawingml/2006/main">
            <a:off x="6962775" y="2190750"/>
            <a:ext cx="46863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FFFFFF"/>
                </a:solidFill>
                <a:latin typeface="Cambria"/>
                <a:ea typeface="Cambria"/>
                <a:cs typeface="Cambria"/>
              </a:defRPr>
            </a:pPr>
            <a:r>
              <a:rPr sz="2100" b="0">
                <a:solidFill>
                  <a:srgbClr val="FFFFFF"/>
                </a:solidFill>
                <a:latin typeface="Cambria"/>
                <a:ea typeface="Cambria"/>
                <a:cs typeface="Cambria"/>
              </a:rPr>
              <a:t>Severe breathing problems</a:t>
            </a:r>
          </a:p>
        </p:txBody>
      </p:sp>
      <p:sp>
        <p:nvSpPr>
          <p:cNvPr id="6" name="">
            <a:extLst xmlns:a="http://schemas.openxmlformats.org/drawingml/2006/main">
              <a:ext uri="{FF2B5EF4-FFF2-40B4-BE49-F238E27FC236}">
                <a16:creationId xmlns:a16="http://schemas.microsoft.com/office/drawing/2014/main" id="{322A9809-9504-4FB7-B4D6-7FC9039B393E}"/>
              </a:ext>
            </a:extLst>
          </p:cNvPr>
          <p:cNvSpPr>
            <a:spLocks xmlns:a="http://schemas.openxmlformats.org/drawingml/2006/main" noGrp="1"/>
          </p:cNvSpPr>
          <p:nvPr/>
        </p:nvSpPr>
        <p:spPr>
          <a:xfrm xmlns:a="http://schemas.openxmlformats.org/drawingml/2006/main">
            <a:off x="6962775" y="2981325"/>
            <a:ext cx="46863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FFFFFF"/>
                </a:solidFill>
                <a:latin typeface="Cambria"/>
                <a:ea typeface="Cambria"/>
                <a:cs typeface="Cambria"/>
              </a:defRPr>
            </a:pPr>
            <a:r>
              <a:rPr sz="2100" b="0">
                <a:solidFill>
                  <a:srgbClr val="FFFFFF"/>
                </a:solidFill>
                <a:latin typeface="Cambria"/>
                <a:ea typeface="Cambria"/>
                <a:cs typeface="Cambria"/>
              </a:rPr>
              <a:t>New weakness or speech difficulty</a:t>
            </a:r>
          </a:p>
        </p:txBody>
      </p:sp>
      <p:sp>
        <p:nvSpPr>
          <p:cNvPr id="7" name="">
            <a:extLst xmlns:a="http://schemas.openxmlformats.org/drawingml/2006/main">
              <a:ext uri="{FF2B5EF4-FFF2-40B4-BE49-F238E27FC236}">
                <a16:creationId xmlns:a16="http://schemas.microsoft.com/office/drawing/2014/main" id="{0312DC80-5B5C-4790-AC44-563C5E6E70B5}"/>
              </a:ext>
            </a:extLst>
          </p:cNvPr>
          <p:cNvSpPr>
            <a:spLocks xmlns:a="http://schemas.openxmlformats.org/drawingml/2006/main" noGrp="1"/>
          </p:cNvSpPr>
          <p:nvPr/>
        </p:nvSpPr>
        <p:spPr>
          <a:xfrm xmlns:a="http://schemas.openxmlformats.org/drawingml/2006/main">
            <a:off x="6962775" y="3771900"/>
            <a:ext cx="46863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FFFFFF"/>
                </a:solidFill>
                <a:latin typeface="Cambria"/>
                <a:ea typeface="Cambria"/>
                <a:cs typeface="Cambria"/>
              </a:defRPr>
            </a:pPr>
            <a:r>
              <a:rPr sz="2100" b="0">
                <a:solidFill>
                  <a:srgbClr val="FFFFFF"/>
                </a:solidFill>
                <a:latin typeface="Cambria"/>
                <a:ea typeface="Cambria"/>
                <a:cs typeface="Cambria"/>
              </a:rPr>
              <a:t>New change after a fall or head injury</a:t>
            </a:r>
          </a:p>
        </p:txBody>
      </p:sp>
      <p:sp>
        <p:nvSpPr>
          <p:cNvPr id="8" name="">
            <a:extLst xmlns:a="http://schemas.openxmlformats.org/drawingml/2006/main">
              <a:ext uri="{FF2B5EF4-FFF2-40B4-BE49-F238E27FC236}">
                <a16:creationId xmlns:a16="http://schemas.microsoft.com/office/drawing/2014/main" id="{F42545F3-37B6-4E4A-B73A-59C18F8E50C2}"/>
              </a:ext>
            </a:extLst>
          </p:cNvPr>
          <p:cNvSpPr>
            <a:spLocks xmlns:a="http://schemas.openxmlformats.org/drawingml/2006/main" noGrp="1"/>
          </p:cNvSpPr>
          <p:nvPr/>
        </p:nvSpPr>
        <p:spPr>
          <a:xfrm xmlns:a="http://schemas.openxmlformats.org/drawingml/2006/main">
            <a:off x="6962775" y="4562475"/>
            <a:ext cx="46863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0">
                <a:solidFill>
                  <a:srgbClr val="FFFFFF"/>
                </a:solidFill>
                <a:latin typeface="Cambria"/>
                <a:ea typeface="Cambria"/>
                <a:cs typeface="Cambria"/>
              </a:defRPr>
            </a:pPr>
            <a:r>
              <a:rPr sz="2100" b="0">
                <a:solidFill>
                  <a:srgbClr val="FFFFFF"/>
                </a:solidFill>
                <a:latin typeface="Cambria"/>
                <a:ea typeface="Cambria"/>
                <a:cs typeface="Cambria"/>
              </a:rPr>
              <a:t>Rapid deterioration</a:t>
            </a:r>
          </a:p>
        </p:txBody>
      </p:sp>
      <p:sp>
        <p:nvSpPr>
          <p:cNvPr id="9" name="">
            <a:extLst xmlns:a="http://schemas.openxmlformats.org/drawingml/2006/main">
              <a:ext uri="{FF2B5EF4-FFF2-40B4-BE49-F238E27FC236}">
                <a16:creationId xmlns:a16="http://schemas.microsoft.com/office/drawing/2014/main" id="{B6C2CFD5-73D0-443E-A315-3EE5DA717E1D}"/>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Use the emergency response. Do not delay urgent care to finish a delirium test.</a:t>
            </a:r>
          </a:p>
        </p:txBody>
      </p:sp>
    </p:spTree>
    <p:extLst>
      <p:ext uri="{BB962C8B-B14F-4D97-AF65-F5344CB8AC3E}">
        <p14:creationId xmlns:p14="http://schemas.microsoft.com/office/powerpoint/2010/main" val="1328539400"/>
      </p:ext>
    </p:extLst>
  </p:cSld>
</p:sld>
</file>

<file path=ppt/slides/slide11.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E0D077F-DA5B-4E07-AB8F-FE81B4DE773B}"/>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The 4AT</a:t>
            </a:r>
          </a:p>
        </p:txBody>
      </p:sp>
      <p:sp>
        <p:nvSpPr>
          <p:cNvPr id="2" name="">
            <a:extLst xmlns:a="http://schemas.openxmlformats.org/drawingml/2006/main">
              <a:ext uri="{FF2B5EF4-FFF2-40B4-BE49-F238E27FC236}">
                <a16:creationId xmlns:a16="http://schemas.microsoft.com/office/drawing/2014/main" id="{019E37AF-BA76-41C3-A1B7-72C32CBE515F}"/>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11</a:t>
            </a:r>
          </a:p>
        </p:txBody>
      </p:sp>
      <p:graphicFrame>
        <p:nvGraphicFramePr>
          <p:cNvPr id="7" name=""/>
          <p:cNvGraphicFramePr/>
          <p:nvPr/>
        </p:nvGraphicFramePr>
        <p:xfrm>
          <a:off xmlns:a="http://schemas.openxmlformats.org/drawingml/2006/main" x="647700" y="1428750"/>
          <a:ext xmlns:a="http://schemas.openxmlformats.org/drawingml/2006/main" cx="10896600" cy="4171950"/>
        </p:xfrm>
        <a:graphic xmlns:a="http://schemas.openxmlformats.org/drawingml/2006/main">
          <a:graphicData uri="http://schemas.openxmlformats.org/drawingml/2006/table">
            <a:tbl>
              <a:tblPr/>
              <a:tblGrid>
                <a:gridCol w="4286250"/>
                <a:gridCol w="4562475"/>
                <a:gridCol w="2047875"/>
              </a:tblGrid>
              <a:tr h="834390">
                <a:tc>
                  <a:txBody>
                    <a:bodyPr lIns="152400" tIns="95250" rIns="133350" bIns="95250">
                      <a:noAutofit/>
                    </a:bodyPr>
                    <a:lstStyle/>
                    <a:p>
                      <a:r>
                        <a:rPr sz="2175" b="1">
                          <a:solidFill>
                            <a:srgbClr val="FFFF00"/>
                          </a:solidFill>
                          <a:latin typeface="Cambria"/>
                          <a:ea typeface="Cambria"/>
                          <a:cs typeface="Cambria"/>
                        </a:rPr>
                        <a:t>Item</a:t>
                      </a:r>
                    </a:p>
                  </a:txBody>
                  <a:tcPr marL="91440" marR="91440" marT="45720" marB="45720" anchor="ctr">
                    <a:solidFill>
                      <a:srgbClr val="000033"/>
                    </a:solidFill>
                  </a:tcPr>
                </a:tc>
                <a:tc>
                  <a:txBody>
                    <a:bodyPr lIns="152400" tIns="95250" rIns="133350" bIns="95250">
                      <a:noAutofit/>
                    </a:bodyPr>
                    <a:lstStyle/>
                    <a:p>
                      <a:r>
                        <a:rPr sz="2175" b="1">
                          <a:solidFill>
                            <a:srgbClr val="FFFF00"/>
                          </a:solidFill>
                          <a:latin typeface="Cambria"/>
                          <a:ea typeface="Cambria"/>
                          <a:cs typeface="Cambria"/>
                        </a:rPr>
                        <a:t>Assessment</a:t>
                      </a:r>
                    </a:p>
                  </a:txBody>
                  <a:tcPr marL="91440" marR="91440" marT="45720" marB="45720" anchor="ctr">
                    <a:solidFill>
                      <a:srgbClr val="000033"/>
                    </a:solidFill>
                  </a:tcPr>
                </a:tc>
                <a:tc>
                  <a:txBody>
                    <a:bodyPr lIns="152400" tIns="95250" rIns="133350" bIns="95250">
                      <a:noAutofit/>
                    </a:bodyPr>
                    <a:lstStyle/>
                    <a:p>
                      <a:r>
                        <a:rPr sz="2175" b="1">
                          <a:solidFill>
                            <a:srgbClr val="FFFF00"/>
                          </a:solidFill>
                          <a:latin typeface="Cambria"/>
                          <a:ea typeface="Cambria"/>
                          <a:cs typeface="Cambria"/>
                        </a:rPr>
                        <a:t>Scores</a:t>
                      </a:r>
                    </a:p>
                  </a:txBody>
                  <a:tcPr marL="91440" marR="91440" marT="45720" marB="45720" anchor="ctr">
                    <a:solidFill>
                      <a:srgbClr val="000033"/>
                    </a:solidFill>
                  </a:tcPr>
                </a:tc>
              </a:tr>
              <a:tr h="834390">
                <a:tc>
                  <a:txBody>
                    <a:bodyPr lIns="152400" tIns="95250" rIns="133350" bIns="95250">
                      <a:noAutofit/>
                    </a:bodyPr>
                    <a:lstStyle/>
                    <a:p>
                      <a:r>
                        <a:rPr sz="2175" b="0">
                          <a:solidFill>
                            <a:srgbClr val="FFFFFF"/>
                          </a:solidFill>
                          <a:latin typeface="Cambria"/>
                          <a:ea typeface="Cambria"/>
                          <a:cs typeface="Cambria"/>
                        </a:rPr>
                        <a:t>1. Alertness</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Observe the person</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0 or 4</a:t>
                      </a:r>
                    </a:p>
                  </a:txBody>
                  <a:tcPr marL="91440" marR="91440" marT="45720" marB="45720" anchor="ctr">
                    <a:solidFill>
                      <a:srgbClr val="43536A"/>
                    </a:solidFill>
                  </a:tcPr>
                </a:tc>
              </a:tr>
              <a:tr h="834390">
                <a:tc>
                  <a:txBody>
                    <a:bodyPr lIns="152400" tIns="95250" rIns="133350" bIns="95250">
                      <a:noAutofit/>
                    </a:bodyPr>
                    <a:lstStyle/>
                    <a:p>
                      <a:r>
                        <a:rPr sz="2175" b="0">
                          <a:solidFill>
                            <a:srgbClr val="FFFFFF"/>
                          </a:solidFill>
                          <a:latin typeface="Cambria"/>
                          <a:ea typeface="Cambria"/>
                          <a:cs typeface="Cambria"/>
                        </a:rPr>
                        <a:t>2. AMT4</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Age, date of birth, place, year</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0, 1 or 2</a:t>
                      </a:r>
                    </a:p>
                  </a:txBody>
                  <a:tcPr marL="91440" marR="91440" marT="45720" marB="45720" anchor="ctr">
                    <a:solidFill>
                      <a:srgbClr val="43536A"/>
                    </a:solidFill>
                  </a:tcPr>
                </a:tc>
              </a:tr>
              <a:tr h="834390">
                <a:tc>
                  <a:txBody>
                    <a:bodyPr lIns="152400" tIns="95250" rIns="133350" bIns="95250">
                      <a:noAutofit/>
                    </a:bodyPr>
                    <a:lstStyle/>
                    <a:p>
                      <a:r>
                        <a:rPr sz="2175" b="0">
                          <a:solidFill>
                            <a:srgbClr val="FFFFFF"/>
                          </a:solidFill>
                          <a:latin typeface="Cambria"/>
                          <a:ea typeface="Cambria"/>
                          <a:cs typeface="Cambria"/>
                        </a:rPr>
                        <a:t>3. Attention</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Months backwards from December</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0, 1 or 2</a:t>
                      </a:r>
                    </a:p>
                  </a:txBody>
                  <a:tcPr marL="91440" marR="91440" marT="45720" marB="45720" anchor="ctr">
                    <a:solidFill>
                      <a:srgbClr val="43536A"/>
                    </a:solidFill>
                  </a:tcPr>
                </a:tc>
              </a:tr>
              <a:tr h="834390">
                <a:tc>
                  <a:txBody>
                    <a:bodyPr lIns="152400" tIns="95250" rIns="133350" bIns="95250">
                      <a:noAutofit/>
                    </a:bodyPr>
                    <a:lstStyle/>
                    <a:p>
                      <a:r>
                        <a:rPr sz="2175" b="0">
                          <a:solidFill>
                            <a:srgbClr val="FFFFFF"/>
                          </a:solidFill>
                          <a:latin typeface="Cambria"/>
                          <a:ea typeface="Cambria"/>
                          <a:cs typeface="Cambria"/>
                        </a:rPr>
                        <a:t>4. Acute change or</a:t>
                      </a:r>
                    </a:p>
                    <a:p>
                      <a:r>
                        <a:rPr sz="2175" b="0">
                          <a:solidFill>
                            <a:srgbClr val="FFFFFF"/>
                          </a:solidFill>
                          <a:latin typeface="Cambria"/>
                          <a:ea typeface="Cambria"/>
                          <a:cs typeface="Cambria"/>
                        </a:rPr>
                        <a:t>fluctuating course</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History and current evidence</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0 or 4</a:t>
                      </a:r>
                    </a:p>
                  </a:txBody>
                  <a:tcPr marL="91440" marR="91440" marT="45720" marB="45720" anchor="ctr">
                    <a:solidFill>
                      <a:srgbClr val="43536A"/>
                    </a:solidFill>
                  </a:tcPr>
                </a:tc>
              </a:tr>
            </a:tbl>
          </a:graphicData>
        </a:graphic>
      </p:graphicFrame>
      <p:sp>
        <p:nvSpPr>
          <p:cNvPr id="4" name="">
            <a:extLst xmlns:a="http://schemas.openxmlformats.org/drawingml/2006/main">
              <a:ext uri="{FF2B5EF4-FFF2-40B4-BE49-F238E27FC236}">
                <a16:creationId xmlns:a16="http://schemas.microsoft.com/office/drawing/2014/main" id="{50E5CDDC-5766-4E95-9957-2DDBDD797CE7}"/>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An assessment for possible delirium and cognitive impairment. Confirm the diagnosis clinically.</a:t>
            </a:r>
          </a:p>
        </p:txBody>
      </p:sp>
    </p:spTree>
    <p:extLst>
      <p:ext uri="{BB962C8B-B14F-4D97-AF65-F5344CB8AC3E}">
        <p14:creationId xmlns:p14="http://schemas.microsoft.com/office/powerpoint/2010/main" val="154450329"/>
      </p:ext>
    </p:extLst>
  </p:cSld>
</p:sld>
</file>

<file path=ppt/slides/slide12.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FB843B6-D6B2-436E-851E-6AF6C37EE9B2}"/>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Months backwards</a:t>
            </a:r>
          </a:p>
        </p:txBody>
      </p:sp>
      <p:sp>
        <p:nvSpPr>
          <p:cNvPr id="2" name="">
            <a:extLst xmlns:a="http://schemas.openxmlformats.org/drawingml/2006/main">
              <a:ext uri="{FF2B5EF4-FFF2-40B4-BE49-F238E27FC236}">
                <a16:creationId xmlns:a16="http://schemas.microsoft.com/office/drawing/2014/main" id="{1DB64BAA-F94A-445C-B53F-BA793739AEAE}"/>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12</a:t>
            </a:r>
          </a:p>
        </p:txBody>
      </p:sp>
      <p:sp>
        <p:nvSpPr>
          <p:cNvPr id="3" name="">
            <a:extLst xmlns:a="http://schemas.openxmlformats.org/drawingml/2006/main">
              <a:ext uri="{FF2B5EF4-FFF2-40B4-BE49-F238E27FC236}">
                <a16:creationId xmlns:a16="http://schemas.microsoft.com/office/drawing/2014/main" id="{7A76DA68-764E-4F0A-9027-0F25BB3A0310}"/>
              </a:ext>
            </a:extLst>
          </p:cNvPr>
          <p:cNvSpPr>
            <a:spLocks xmlns:a="http://schemas.openxmlformats.org/drawingml/2006/main" noGrp="1"/>
          </p:cNvSpPr>
          <p:nvPr/>
        </p:nvSpPr>
        <p:spPr>
          <a:xfrm xmlns:a="http://schemas.openxmlformats.org/drawingml/2006/main">
            <a:off x="800100" y="1371600"/>
            <a:ext cx="10591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2550" b="0">
                <a:solidFill>
                  <a:srgbClr val="00FFFF"/>
                </a:solidFill>
                <a:latin typeface="Cambria"/>
                <a:ea typeface="Cambria"/>
                <a:cs typeface="Cambria"/>
              </a:defRPr>
            </a:pPr>
            <a:r>
              <a:rPr sz="2550" b="0">
                <a:solidFill>
                  <a:srgbClr val="00FFFF"/>
                </a:solidFill>
                <a:latin typeface="Cambria"/>
                <a:ea typeface="Cambria"/>
                <a:cs typeface="Cambria"/>
              </a:rPr>
              <a:t>“Please tell me the months of the year in backwards order, starting at December.”</a:t>
            </a:r>
          </a:p>
        </p:txBody>
      </p:sp>
      <p:graphicFrame>
        <p:nvGraphicFramePr>
          <p:cNvPr id="9" name=""/>
          <p:cNvGraphicFramePr/>
          <p:nvPr/>
        </p:nvGraphicFramePr>
        <p:xfrm>
          <a:off xmlns:a="http://schemas.openxmlformats.org/drawingml/2006/main" x="647700" y="2733675"/>
          <a:ext xmlns:a="http://schemas.openxmlformats.org/drawingml/2006/main" cx="10896600" cy="2828925"/>
        </p:xfrm>
        <a:graphic xmlns:a="http://schemas.openxmlformats.org/drawingml/2006/main">
          <a:graphicData uri="http://schemas.openxmlformats.org/drawingml/2006/table">
            <a:tbl>
              <a:tblPr/>
              <a:tblGrid>
                <a:gridCol w="9334500"/>
                <a:gridCol w="1562100"/>
              </a:tblGrid>
              <a:tr h="707231">
                <a:tc>
                  <a:txBody>
                    <a:bodyPr lIns="152400" tIns="95250" rIns="133350" bIns="95250">
                      <a:noAutofit/>
                    </a:bodyPr>
                    <a:lstStyle/>
                    <a:p>
                      <a:r>
                        <a:rPr sz="2175" b="1">
                          <a:solidFill>
                            <a:srgbClr val="FFFF00"/>
                          </a:solidFill>
                          <a:latin typeface="Cambria"/>
                          <a:ea typeface="Cambria"/>
                          <a:cs typeface="Cambria"/>
                        </a:rPr>
                        <a:t>Response</a:t>
                      </a:r>
                    </a:p>
                  </a:txBody>
                  <a:tcPr marL="91440" marR="91440" marT="45720" marB="45720" anchor="ctr">
                    <a:solidFill>
                      <a:srgbClr val="000033"/>
                    </a:solidFill>
                  </a:tcPr>
                </a:tc>
                <a:tc>
                  <a:txBody>
                    <a:bodyPr lIns="152400" tIns="95250" rIns="133350" bIns="95250">
                      <a:noAutofit/>
                    </a:bodyPr>
                    <a:lstStyle/>
                    <a:p>
                      <a:r>
                        <a:rPr sz="2175" b="1">
                          <a:solidFill>
                            <a:srgbClr val="FFFF00"/>
                          </a:solidFill>
                          <a:latin typeface="Cambria"/>
                          <a:ea typeface="Cambria"/>
                          <a:cs typeface="Cambria"/>
                        </a:rPr>
                        <a:t>Score</a:t>
                      </a:r>
                    </a:p>
                  </a:txBody>
                  <a:tcPr marL="91440" marR="91440" marT="45720" marB="45720" anchor="ctr">
                    <a:solidFill>
                      <a:srgbClr val="000033"/>
                    </a:solidFill>
                  </a:tcPr>
                </a:tc>
              </a:tr>
              <a:tr h="707231">
                <a:tc>
                  <a:txBody>
                    <a:bodyPr lIns="152400" tIns="95250" rIns="133350" bIns="95250">
                      <a:noAutofit/>
                    </a:bodyPr>
                    <a:lstStyle/>
                    <a:p>
                      <a:r>
                        <a:rPr sz="2175" b="0">
                          <a:solidFill>
                            <a:srgbClr val="FFFFFF"/>
                          </a:solidFill>
                          <a:latin typeface="Cambria"/>
                          <a:ea typeface="Cambria"/>
                          <a:cs typeface="Cambria"/>
                        </a:rPr>
                        <a:t>7 or more months correct</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0</a:t>
                      </a:r>
                    </a:p>
                  </a:txBody>
                  <a:tcPr marL="91440" marR="91440" marT="45720" marB="45720" anchor="ctr">
                    <a:solidFill>
                      <a:srgbClr val="43536A"/>
                    </a:solidFill>
                  </a:tcPr>
                </a:tc>
              </a:tr>
              <a:tr h="707231">
                <a:tc>
                  <a:txBody>
                    <a:bodyPr lIns="152400" tIns="95250" rIns="133350" bIns="95250">
                      <a:noAutofit/>
                    </a:bodyPr>
                    <a:lstStyle/>
                    <a:p>
                      <a:r>
                        <a:rPr sz="2175" b="0">
                          <a:solidFill>
                            <a:srgbClr val="FFFFFF"/>
                          </a:solidFill>
                          <a:latin typeface="Cambria"/>
                          <a:ea typeface="Cambria"/>
                          <a:cs typeface="Cambria"/>
                        </a:rPr>
                        <a:t>Starts but fewer than 7 / refuses to start</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1</a:t>
                      </a:r>
                    </a:p>
                  </a:txBody>
                  <a:tcPr marL="91440" marR="91440" marT="45720" marB="45720" anchor="ctr">
                    <a:solidFill>
                      <a:srgbClr val="43536A"/>
                    </a:solidFill>
                  </a:tcPr>
                </a:tc>
              </a:tr>
              <a:tr h="707231">
                <a:tc>
                  <a:txBody>
                    <a:bodyPr lIns="152400" tIns="95250" rIns="133350" bIns="95250">
                      <a:noAutofit/>
                    </a:bodyPr>
                    <a:lstStyle/>
                    <a:p>
                      <a:r>
                        <a:rPr sz="2175" b="0">
                          <a:solidFill>
                            <a:srgbClr val="FFFFFF"/>
                          </a:solidFill>
                          <a:latin typeface="Cambria"/>
                          <a:ea typeface="Cambria"/>
                          <a:cs typeface="Cambria"/>
                        </a:rPr>
                        <a:t>Untestable because unwell, drowsy or inattentive</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2</a:t>
                      </a:r>
                    </a:p>
                  </a:txBody>
                  <a:tcPr marL="91440" marR="91440" marT="45720" marB="45720" anchor="ctr">
                    <a:solidFill>
                      <a:srgbClr val="43536A"/>
                    </a:solidFill>
                  </a:tcPr>
                </a:tc>
              </a:tr>
            </a:tbl>
          </a:graphicData>
        </a:graphic>
      </p:graphicFrame>
      <p:sp>
        <p:nvSpPr>
          <p:cNvPr id="5" name="">
            <a:extLst xmlns:a="http://schemas.openxmlformats.org/drawingml/2006/main">
              <a:ext uri="{FF2B5EF4-FFF2-40B4-BE49-F238E27FC236}">
                <a16:creationId xmlns:a16="http://schemas.microsoft.com/office/drawing/2014/main" id="{FF40E2DA-D88A-4806-A896-7D2CD1BDA000}"/>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Use all four items and the official scoring instructions.</a:t>
            </a:r>
          </a:p>
        </p:txBody>
      </p:sp>
    </p:spTree>
    <p:extLst>
      <p:ext uri="{BB962C8B-B14F-4D97-AF65-F5344CB8AC3E}">
        <p14:creationId xmlns:p14="http://schemas.microsoft.com/office/powerpoint/2010/main" val="550426829"/>
      </p:ext>
    </p:extLst>
  </p:cSld>
</p:sld>
</file>

<file path=ppt/slides/slide13.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844E870-55FB-45D1-B344-692110036385}"/>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A worked 4AT example</a:t>
            </a:r>
          </a:p>
        </p:txBody>
      </p:sp>
      <p:sp>
        <p:nvSpPr>
          <p:cNvPr id="2" name="">
            <a:extLst xmlns:a="http://schemas.openxmlformats.org/drawingml/2006/main">
              <a:ext uri="{FF2B5EF4-FFF2-40B4-BE49-F238E27FC236}">
                <a16:creationId xmlns:a16="http://schemas.microsoft.com/office/drawing/2014/main" id="{EC874553-8832-4168-91FA-6F80C5AA213B}"/>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13</a:t>
            </a:r>
          </a:p>
        </p:txBody>
      </p:sp>
      <p:graphicFrame>
        <p:nvGraphicFramePr>
          <p:cNvPr id="9" name=""/>
          <p:cNvGraphicFramePr/>
          <p:nvPr/>
        </p:nvGraphicFramePr>
        <p:xfrm>
          <a:off xmlns:a="http://schemas.openxmlformats.org/drawingml/2006/main" x="571500" y="1533525"/>
          <a:ext xmlns:a="http://schemas.openxmlformats.org/drawingml/2006/main" cx="8420100" cy="3838575"/>
        </p:xfrm>
        <a:graphic xmlns:a="http://schemas.openxmlformats.org/drawingml/2006/main">
          <a:graphicData uri="http://schemas.openxmlformats.org/drawingml/2006/table">
            <a:tbl>
              <a:tblPr/>
              <a:tblGrid>
                <a:gridCol w="7162800"/>
                <a:gridCol w="1257300"/>
              </a:tblGrid>
              <a:tr h="767715">
                <a:tc>
                  <a:txBody>
                    <a:bodyPr lIns="152400" tIns="95250" rIns="133350" bIns="95250">
                      <a:noAutofit/>
                    </a:bodyPr>
                    <a:lstStyle/>
                    <a:p>
                      <a:r>
                        <a:rPr sz="2175" b="1">
                          <a:solidFill>
                            <a:srgbClr val="FFFF00"/>
                          </a:solidFill>
                          <a:latin typeface="Cambria"/>
                          <a:ea typeface="Cambria"/>
                          <a:cs typeface="Cambria"/>
                        </a:rPr>
                        <a:t>Mrs Dawson after surgery</a:t>
                      </a:r>
                    </a:p>
                  </a:txBody>
                  <a:tcPr marL="91440" marR="91440" marT="45720" marB="45720" anchor="ctr">
                    <a:solidFill>
                      <a:srgbClr val="000033"/>
                    </a:solidFill>
                  </a:tcPr>
                </a:tc>
                <a:tc>
                  <a:txBody>
                    <a:bodyPr lIns="152400" tIns="95250" rIns="133350" bIns="95250">
                      <a:noAutofit/>
                    </a:bodyPr>
                    <a:lstStyle/>
                    <a:p>
                      <a:r>
                        <a:rPr sz="2175" b="1">
                          <a:solidFill>
                            <a:srgbClr val="FFFF00"/>
                          </a:solidFill>
                          <a:latin typeface="Cambria"/>
                          <a:ea typeface="Cambria"/>
                          <a:cs typeface="Cambria"/>
                        </a:rPr>
                        <a:t>Score</a:t>
                      </a:r>
                    </a:p>
                  </a:txBody>
                  <a:tcPr marL="91440" marR="91440" marT="45720" marB="45720" anchor="ctr">
                    <a:solidFill>
                      <a:srgbClr val="000033"/>
                    </a:solidFill>
                  </a:tcPr>
                </a:tc>
              </a:tr>
              <a:tr h="767715">
                <a:tc>
                  <a:txBody>
                    <a:bodyPr lIns="152400" tIns="95250" rIns="133350" bIns="95250">
                      <a:noAutofit/>
                    </a:bodyPr>
                    <a:lstStyle/>
                    <a:p>
                      <a:r>
                        <a:rPr sz="2175" b="0">
                          <a:solidFill>
                            <a:srgbClr val="FFFFFF"/>
                          </a:solidFill>
                          <a:latin typeface="Cambria"/>
                          <a:ea typeface="Cambria"/>
                          <a:cs typeface="Cambria"/>
                        </a:rPr>
                        <a:t>Alert</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0</a:t>
                      </a:r>
                    </a:p>
                  </a:txBody>
                  <a:tcPr marL="91440" marR="91440" marT="45720" marB="45720" anchor="ctr">
                    <a:solidFill>
                      <a:srgbClr val="43536A"/>
                    </a:solidFill>
                  </a:tcPr>
                </a:tc>
              </a:tr>
              <a:tr h="767715">
                <a:tc>
                  <a:txBody>
                    <a:bodyPr lIns="152400" tIns="95250" rIns="133350" bIns="95250">
                      <a:noAutofit/>
                    </a:bodyPr>
                    <a:lstStyle/>
                    <a:p>
                      <a:r>
                        <a:rPr sz="2175" b="0">
                          <a:solidFill>
                            <a:srgbClr val="FFFFFF"/>
                          </a:solidFill>
                          <a:latin typeface="Cambria"/>
                          <a:ea typeface="Cambria"/>
                          <a:cs typeface="Cambria"/>
                        </a:rPr>
                        <a:t>Two AMT4 errors</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2</a:t>
                      </a:r>
                    </a:p>
                  </a:txBody>
                  <a:tcPr marL="91440" marR="91440" marT="45720" marB="45720" anchor="ctr">
                    <a:solidFill>
                      <a:srgbClr val="43536A"/>
                    </a:solidFill>
                  </a:tcPr>
                </a:tc>
              </a:tr>
              <a:tr h="767715">
                <a:tc>
                  <a:txBody>
                    <a:bodyPr lIns="152400" tIns="95250" rIns="133350" bIns="95250">
                      <a:noAutofit/>
                    </a:bodyPr>
                    <a:lstStyle/>
                    <a:p>
                      <a:r>
                        <a:rPr sz="2175" b="0">
                          <a:solidFill>
                            <a:srgbClr val="FFFFFF"/>
                          </a:solidFill>
                          <a:latin typeface="Cambria"/>
                          <a:ea typeface="Cambria"/>
                          <a:cs typeface="Cambria"/>
                        </a:rPr>
                        <a:t>Months backwards: stops at August</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1</a:t>
                      </a:r>
                    </a:p>
                  </a:txBody>
                  <a:tcPr marL="91440" marR="91440" marT="45720" marB="45720" anchor="ctr">
                    <a:solidFill>
                      <a:srgbClr val="43536A"/>
                    </a:solidFill>
                  </a:tcPr>
                </a:tc>
              </a:tr>
              <a:tr h="767715">
                <a:tc>
                  <a:txBody>
                    <a:bodyPr lIns="152400" tIns="95250" rIns="133350" bIns="95250">
                      <a:noAutofit/>
                    </a:bodyPr>
                    <a:lstStyle/>
                    <a:p>
                      <a:r>
                        <a:rPr sz="2175" b="0">
                          <a:solidFill>
                            <a:srgbClr val="FFFFFF"/>
                          </a:solidFill>
                          <a:latin typeface="Cambria"/>
                          <a:ea typeface="Cambria"/>
                          <a:cs typeface="Cambria"/>
                        </a:rPr>
                        <a:t>Clear change over two days</a:t>
                      </a:r>
                    </a:p>
                  </a:txBody>
                  <a:tcPr marL="91440" marR="91440" marT="45720" marB="45720" anchor="ctr">
                    <a:solidFill>
                      <a:srgbClr val="43536A"/>
                    </a:solidFill>
                  </a:tcPr>
                </a:tc>
                <a:tc>
                  <a:txBody>
                    <a:bodyPr lIns="152400" tIns="95250" rIns="133350" bIns="95250">
                      <a:noAutofit/>
                    </a:bodyPr>
                    <a:lstStyle/>
                    <a:p>
                      <a:r>
                        <a:rPr sz="2175" b="0">
                          <a:solidFill>
                            <a:srgbClr val="FFFFFF"/>
                          </a:solidFill>
                          <a:latin typeface="Cambria"/>
                          <a:ea typeface="Cambria"/>
                          <a:cs typeface="Cambria"/>
                        </a:rPr>
                        <a:t>4</a:t>
                      </a:r>
                    </a:p>
                  </a:txBody>
                  <a:tcPr marL="91440" marR="91440" marT="45720" marB="45720" anchor="ctr">
                    <a:solidFill>
                      <a:srgbClr val="43536A"/>
                    </a:solidFill>
                  </a:tcPr>
                </a:tc>
              </a:tr>
            </a:tbl>
          </a:graphicData>
        </a:graphic>
      </p:graphicFrame>
      <p:sp>
        <p:nvSpPr>
          <p:cNvPr id="4" name="">
            <a:extLst xmlns:a="http://schemas.openxmlformats.org/drawingml/2006/main">
              <a:ext uri="{FF2B5EF4-FFF2-40B4-BE49-F238E27FC236}">
                <a16:creationId xmlns:a16="http://schemas.microsoft.com/office/drawing/2014/main" id="{6C7EAAA2-FD00-4782-B388-9D5F2C7A3723}"/>
              </a:ext>
            </a:extLst>
          </p:cNvPr>
          <p:cNvSpPr>
            <a:spLocks xmlns:a="http://schemas.openxmlformats.org/drawingml/2006/main" noGrp="1"/>
          </p:cNvSpPr>
          <p:nvPr/>
        </p:nvSpPr>
        <p:spPr>
          <a:xfrm xmlns:a="http://schemas.openxmlformats.org/drawingml/2006/main">
            <a:off x="9525000" y="2295525"/>
            <a:ext cx="2095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9900" b="1">
                <a:solidFill>
                  <a:srgbClr val="FFFF00"/>
                </a:solidFill>
                <a:latin typeface="Lucida Bright"/>
                <a:ea typeface="Lucida Bright"/>
                <a:cs typeface="Lucida Bright"/>
              </a:defRPr>
            </a:pPr>
            <a:r>
              <a:rPr sz="9900" b="1">
                <a:solidFill>
                  <a:srgbClr val="FFFF00"/>
                </a:solidFill>
                <a:latin typeface="Lucida Bright"/>
                <a:ea typeface="Lucida Bright"/>
                <a:cs typeface="Lucida Bright"/>
              </a:rPr>
              <a:t>7</a:t>
            </a:r>
          </a:p>
        </p:txBody>
      </p:sp>
      <p:sp>
        <p:nvSpPr>
          <p:cNvPr id="5" name="">
            <a:extLst xmlns:a="http://schemas.openxmlformats.org/drawingml/2006/main">
              <a:ext uri="{FF2B5EF4-FFF2-40B4-BE49-F238E27FC236}">
                <a16:creationId xmlns:a16="http://schemas.microsoft.com/office/drawing/2014/main" id="{D71CFB0E-254F-4B13-9FF9-0A908E431ADA}"/>
              </a:ext>
            </a:extLst>
          </p:cNvPr>
          <p:cNvSpPr>
            <a:spLocks xmlns:a="http://schemas.openxmlformats.org/drawingml/2006/main" noGrp="1"/>
          </p:cNvSpPr>
          <p:nvPr/>
        </p:nvSpPr>
        <p:spPr>
          <a:xfrm xmlns:a="http://schemas.openxmlformats.org/drawingml/2006/main">
            <a:off x="9258300" y="4248150"/>
            <a:ext cx="24193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2325" b="1">
                <a:solidFill>
                  <a:srgbClr val="00FFFF"/>
                </a:solidFill>
                <a:latin typeface="Cambria"/>
                <a:ea typeface="Cambria"/>
                <a:cs typeface="Cambria"/>
              </a:defRPr>
            </a:pPr>
            <a:r>
              <a:rPr sz="2325" b="1">
                <a:solidFill>
                  <a:srgbClr val="00FFFF"/>
                </a:solidFill>
                <a:latin typeface="Cambria"/>
                <a:ea typeface="Cambria"/>
                <a:cs typeface="Cambria"/>
              </a:rPr>
              <a:t>Likely delirium</a:t>
            </a:r>
          </a:p>
        </p:txBody>
      </p:sp>
      <p:sp>
        <p:nvSpPr>
          <p:cNvPr id="6" name="">
            <a:extLst xmlns:a="http://schemas.openxmlformats.org/drawingml/2006/main">
              <a:ext uri="{FF2B5EF4-FFF2-40B4-BE49-F238E27FC236}">
                <a16:creationId xmlns:a16="http://schemas.microsoft.com/office/drawing/2014/main" id="{E057845A-1108-4768-916F-6552BD35BFDD}"/>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Example case. Clinical assessment and care follow the positive result.</a:t>
            </a:r>
          </a:p>
        </p:txBody>
      </p:sp>
    </p:spTree>
    <p:extLst>
      <p:ext uri="{BB962C8B-B14F-4D97-AF65-F5344CB8AC3E}">
        <p14:creationId xmlns:p14="http://schemas.microsoft.com/office/powerpoint/2010/main" val="1040186407"/>
      </p:ext>
    </p:extLst>
  </p:cSld>
</p:sld>
</file>

<file path=ppt/slides/slide14.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78534C8-996B-489E-A508-B891A058BF7B}"/>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Interpreting the total</a:t>
            </a:r>
          </a:p>
        </p:txBody>
      </p:sp>
      <p:sp>
        <p:nvSpPr>
          <p:cNvPr id="2" name="">
            <a:extLst xmlns:a="http://schemas.openxmlformats.org/drawingml/2006/main">
              <a:ext uri="{FF2B5EF4-FFF2-40B4-BE49-F238E27FC236}">
                <a16:creationId xmlns:a16="http://schemas.microsoft.com/office/drawing/2014/main" id="{913CDAAE-2EA3-4C49-A3B5-DF494F07BEF1}"/>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14</a:t>
            </a:r>
          </a:p>
        </p:txBody>
      </p:sp>
      <p:graphicFrame>
        <p:nvGraphicFramePr>
          <p:cNvPr id="7" name=""/>
          <p:cNvGraphicFramePr/>
          <p:nvPr/>
        </p:nvGraphicFramePr>
        <p:xfrm>
          <a:off xmlns:a="http://schemas.openxmlformats.org/drawingml/2006/main" x="647700" y="1504950"/>
          <a:ext xmlns:a="http://schemas.openxmlformats.org/drawingml/2006/main" cx="10896600" cy="3886200"/>
        </p:xfrm>
        <a:graphic xmlns:a="http://schemas.openxmlformats.org/drawingml/2006/main">
          <a:graphicData uri="http://schemas.openxmlformats.org/drawingml/2006/table">
            <a:tbl>
              <a:tblPr/>
              <a:tblGrid>
                <a:gridCol w="2038350"/>
                <a:gridCol w="8858250"/>
              </a:tblGrid>
              <a:tr h="971550">
                <a:tc>
                  <a:txBody>
                    <a:bodyPr lIns="152400" tIns="95250" rIns="133350" bIns="95250">
                      <a:noAutofit/>
                    </a:bodyPr>
                    <a:lstStyle/>
                    <a:p>
                      <a:r>
                        <a:rPr sz="2325" b="1">
                          <a:solidFill>
                            <a:srgbClr val="FFFF00"/>
                          </a:solidFill>
                          <a:latin typeface="Cambria"/>
                          <a:ea typeface="Cambria"/>
                          <a:cs typeface="Cambria"/>
                        </a:rPr>
                        <a:t>4AT score</a:t>
                      </a:r>
                    </a:p>
                  </a:txBody>
                  <a:tcPr marL="91440" marR="91440" marT="45720" marB="45720" anchor="ctr">
                    <a:solidFill>
                      <a:srgbClr val="000033"/>
                    </a:solidFill>
                  </a:tcPr>
                </a:tc>
                <a:tc>
                  <a:txBody>
                    <a:bodyPr lIns="152400" tIns="95250" rIns="133350" bIns="95250">
                      <a:noAutofit/>
                    </a:bodyPr>
                    <a:lstStyle/>
                    <a:p>
                      <a:r>
                        <a:rPr sz="2325" b="1">
                          <a:solidFill>
                            <a:srgbClr val="FFFF00"/>
                          </a:solidFill>
                          <a:latin typeface="Cambria"/>
                          <a:ea typeface="Cambria"/>
                          <a:cs typeface="Cambria"/>
                        </a:rPr>
                        <a:t>Interpretation</a:t>
                      </a:r>
                    </a:p>
                  </a:txBody>
                  <a:tcPr marL="91440" marR="91440" marT="45720" marB="45720" anchor="ctr">
                    <a:solidFill>
                      <a:srgbClr val="000033"/>
                    </a:solidFill>
                  </a:tcPr>
                </a:tc>
              </a:tr>
              <a:tr h="971550">
                <a:tc>
                  <a:txBody>
                    <a:bodyPr lIns="152400" tIns="95250" rIns="133350" bIns="95250">
                      <a:noAutofit/>
                    </a:bodyPr>
                    <a:lstStyle/>
                    <a:p>
                      <a:r>
                        <a:rPr sz="2325" b="0">
                          <a:solidFill>
                            <a:srgbClr val="FFFFFF"/>
                          </a:solidFill>
                          <a:latin typeface="Cambria"/>
                          <a:ea typeface="Cambria"/>
                          <a:cs typeface="Cambria"/>
                        </a:rPr>
                        <a:t>0</a:t>
                      </a:r>
                    </a:p>
                  </a:txBody>
                  <a:tcPr marL="91440" marR="91440" marT="45720" marB="45720" anchor="ctr">
                    <a:solidFill>
                      <a:srgbClr val="43536A"/>
                    </a:solidFill>
                  </a:tcPr>
                </a:tc>
                <a:tc>
                  <a:txBody>
                    <a:bodyPr lIns="152400" tIns="95250" rIns="133350" bIns="95250">
                      <a:noAutofit/>
                    </a:bodyPr>
                    <a:lstStyle/>
                    <a:p>
                      <a:r>
                        <a:rPr sz="2325" b="0">
                          <a:solidFill>
                            <a:srgbClr val="FFFFFF"/>
                          </a:solidFill>
                          <a:latin typeface="Cambria"/>
                          <a:ea typeface="Cambria"/>
                          <a:cs typeface="Cambria"/>
                        </a:rPr>
                        <a:t>Delirium and moderate-to-severe cognitive impairment unlikely. Neither is excluded.</a:t>
                      </a:r>
                    </a:p>
                  </a:txBody>
                  <a:tcPr marL="91440" marR="91440" marT="45720" marB="45720" anchor="ctr">
                    <a:solidFill>
                      <a:srgbClr val="43536A"/>
                    </a:solidFill>
                  </a:tcPr>
                </a:tc>
              </a:tr>
              <a:tr h="971550">
                <a:tc>
                  <a:txBody>
                    <a:bodyPr lIns="152400" tIns="95250" rIns="133350" bIns="95250">
                      <a:noAutofit/>
                    </a:bodyPr>
                    <a:lstStyle/>
                    <a:p>
                      <a:r>
                        <a:rPr sz="2325" b="0">
                          <a:solidFill>
                            <a:srgbClr val="FFFFFF"/>
                          </a:solidFill>
                          <a:latin typeface="Cambria"/>
                          <a:ea typeface="Cambria"/>
                          <a:cs typeface="Cambria"/>
                        </a:rPr>
                        <a:t>1–3</a:t>
                      </a:r>
                    </a:p>
                  </a:txBody>
                  <a:tcPr marL="91440" marR="91440" marT="45720" marB="45720" anchor="ctr">
                    <a:solidFill>
                      <a:srgbClr val="43536A"/>
                    </a:solidFill>
                  </a:tcPr>
                </a:tc>
                <a:tc>
                  <a:txBody>
                    <a:bodyPr lIns="152400" tIns="95250" rIns="133350" bIns="95250">
                      <a:noAutofit/>
                    </a:bodyPr>
                    <a:lstStyle/>
                    <a:p>
                      <a:r>
                        <a:rPr sz="2325" b="0">
                          <a:solidFill>
                            <a:srgbClr val="FFFFFF"/>
                          </a:solidFill>
                          <a:latin typeface="Cambria"/>
                          <a:ea typeface="Cambria"/>
                          <a:cs typeface="Cambria"/>
                        </a:rPr>
                        <a:t>Possible cognitive impairment</a:t>
                      </a:r>
                    </a:p>
                  </a:txBody>
                  <a:tcPr marL="91440" marR="91440" marT="45720" marB="45720" anchor="ctr">
                    <a:solidFill>
                      <a:srgbClr val="43536A"/>
                    </a:solidFill>
                  </a:tcPr>
                </a:tc>
              </a:tr>
              <a:tr h="971550">
                <a:tc>
                  <a:txBody>
                    <a:bodyPr lIns="152400" tIns="95250" rIns="133350" bIns="95250">
                      <a:noAutofit/>
                    </a:bodyPr>
                    <a:lstStyle/>
                    <a:p>
                      <a:r>
                        <a:rPr sz="2325" b="0">
                          <a:solidFill>
                            <a:srgbClr val="FFFFFF"/>
                          </a:solidFill>
                          <a:latin typeface="Cambria"/>
                          <a:ea typeface="Cambria"/>
                          <a:cs typeface="Cambria"/>
                        </a:rPr>
                        <a:t>4–12</a:t>
                      </a:r>
                    </a:p>
                  </a:txBody>
                  <a:tcPr marL="91440" marR="91440" marT="45720" marB="45720" anchor="ctr">
                    <a:solidFill>
                      <a:srgbClr val="43536A"/>
                    </a:solidFill>
                  </a:tcPr>
                </a:tc>
                <a:tc>
                  <a:txBody>
                    <a:bodyPr lIns="152400" tIns="95250" rIns="133350" bIns="95250">
                      <a:noAutofit/>
                    </a:bodyPr>
                    <a:lstStyle/>
                    <a:p>
                      <a:r>
                        <a:rPr sz="2325" b="0">
                          <a:solidFill>
                            <a:srgbClr val="FFFFFF"/>
                          </a:solidFill>
                          <a:latin typeface="Cambria"/>
                          <a:ea typeface="Cambria"/>
                          <a:cs typeface="Cambria"/>
                        </a:rPr>
                        <a:t>Likely delirium, with or without cognitive impairment</a:t>
                      </a:r>
                    </a:p>
                  </a:txBody>
                  <a:tcPr marL="91440" marR="91440" marT="45720" marB="45720" anchor="ctr">
                    <a:solidFill>
                      <a:srgbClr val="43536A"/>
                    </a:solidFill>
                  </a:tcPr>
                </a:tc>
              </a:tr>
            </a:tbl>
          </a:graphicData>
        </a:graphic>
      </p:graphicFrame>
      <p:sp>
        <p:nvSpPr>
          <p:cNvPr id="4" name="">
            <a:extLst xmlns:a="http://schemas.openxmlformats.org/drawingml/2006/main">
              <a:ext uri="{FF2B5EF4-FFF2-40B4-BE49-F238E27FC236}">
                <a16:creationId xmlns:a16="http://schemas.microsoft.com/office/drawing/2014/main" id="{FBB0310C-13CE-443D-A4F4-3590FB430EE8}"/>
              </a:ext>
            </a:extLst>
          </p:cNvPr>
          <p:cNvSpPr>
            <a:spLocks xmlns:a="http://schemas.openxmlformats.org/drawingml/2006/main" noGrp="1"/>
          </p:cNvSpPr>
          <p:nvPr/>
        </p:nvSpPr>
        <p:spPr>
          <a:xfrm xmlns:a="http://schemas.openxmlformats.org/drawingml/2006/main">
            <a:off x="762000" y="5600700"/>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2325" b="1">
                <a:solidFill>
                  <a:srgbClr val="00FFFF"/>
                </a:solidFill>
                <a:latin typeface="Cambria"/>
                <a:ea typeface="Cambria"/>
                <a:cs typeface="Cambria"/>
              </a:defRPr>
            </a:pPr>
            <a:r>
              <a:rPr sz="2325" b="1">
                <a:solidFill>
                  <a:srgbClr val="00FFFF"/>
                </a:solidFill>
                <a:latin typeface="Cambria"/>
                <a:ea typeface="Cambria"/>
                <a:cs typeface="Cambria"/>
              </a:rPr>
              <a:t>The final diagnosis requires clinical assessment</a:t>
            </a:r>
          </a:p>
        </p:txBody>
      </p:sp>
    </p:spTree>
    <p:extLst>
      <p:ext uri="{BB962C8B-B14F-4D97-AF65-F5344CB8AC3E}">
        <p14:creationId xmlns:p14="http://schemas.microsoft.com/office/powerpoint/2010/main" val="1110689213"/>
      </p:ext>
    </p:extLst>
  </p:cSld>
</p:sld>
</file>

<file path=ppt/slides/slide15.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8898690-28FB-482E-8D54-6FFF9E3ECF8E}"/>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A score of 0, then new information</a:t>
            </a:r>
          </a:p>
        </p:txBody>
      </p:sp>
      <p:sp>
        <p:nvSpPr>
          <p:cNvPr id="2" name="">
            <a:extLst xmlns:a="http://schemas.openxmlformats.org/drawingml/2006/main">
              <a:ext uri="{FF2B5EF4-FFF2-40B4-BE49-F238E27FC236}">
                <a16:creationId xmlns:a16="http://schemas.microsoft.com/office/drawing/2014/main" id="{C764F8DC-5BFF-45AE-A7FB-B3B9EC7A9CA6}"/>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15</a:t>
            </a:r>
          </a:p>
        </p:txBody>
      </p:sp>
      <p:sp>
        <p:nvSpPr>
          <p:cNvPr id="3" name="">
            <a:extLst xmlns:a="http://schemas.openxmlformats.org/drawingml/2006/main">
              <a:ext uri="{FF2B5EF4-FFF2-40B4-BE49-F238E27FC236}">
                <a16:creationId xmlns:a16="http://schemas.microsoft.com/office/drawing/2014/main" id="{05AC4D4B-62BB-45FF-B85A-2419D90304DA}"/>
              </a:ext>
            </a:extLst>
          </p:cNvPr>
          <p:cNvSpPr>
            <a:spLocks xmlns:a="http://schemas.openxmlformats.org/drawingml/2006/main" noGrp="1"/>
          </p:cNvSpPr>
          <p:nvPr/>
        </p:nvSpPr>
        <p:spPr>
          <a:xfrm xmlns:a="http://schemas.openxmlformats.org/drawingml/2006/main">
            <a:off x="733425" y="2009775"/>
            <a:ext cx="2667000" cy="1800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1100" b="1">
                <a:solidFill>
                  <a:srgbClr val="FFFF00"/>
                </a:solidFill>
                <a:latin typeface="Lucida Bright"/>
                <a:ea typeface="Lucida Bright"/>
                <a:cs typeface="Lucida Bright"/>
              </a:defRPr>
            </a:pPr>
            <a:r>
              <a:rPr sz="11100" b="1">
                <a:solidFill>
                  <a:srgbClr val="FFFF00"/>
                </a:solidFill>
                <a:latin typeface="Lucida Bright"/>
                <a:ea typeface="Lucida Bright"/>
                <a:cs typeface="Lucida Bright"/>
              </a:rPr>
              <a:t>0</a:t>
            </a:r>
          </a:p>
        </p:txBody>
      </p:sp>
      <p:sp>
        <p:nvSpPr>
          <p:cNvPr id="4" name="">
            <a:extLst xmlns:a="http://schemas.openxmlformats.org/drawingml/2006/main">
              <a:ext uri="{FF2B5EF4-FFF2-40B4-BE49-F238E27FC236}">
                <a16:creationId xmlns:a16="http://schemas.microsoft.com/office/drawing/2014/main" id="{AF76B100-61B9-470A-8333-2FDAA1FD290C}"/>
              </a:ext>
            </a:extLst>
          </p:cNvPr>
          <p:cNvSpPr>
            <a:spLocks xmlns:a="http://schemas.openxmlformats.org/drawingml/2006/main" noGrp="1"/>
          </p:cNvSpPr>
          <p:nvPr/>
        </p:nvSpPr>
        <p:spPr>
          <a:xfrm xmlns:a="http://schemas.openxmlformats.org/drawingml/2006/main">
            <a:off x="3857625" y="1704975"/>
            <a:ext cx="7610475"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925" b="0">
                <a:solidFill>
                  <a:srgbClr val="FFFFFF"/>
                </a:solidFill>
                <a:latin typeface="Cambria"/>
                <a:ea typeface="Cambria"/>
                <a:cs typeface="Cambria"/>
              </a:defRPr>
            </a:pPr>
            <a:r>
              <a:rPr sz="2925" b="0">
                <a:solidFill>
                  <a:srgbClr val="FFFFFF"/>
                </a:solidFill>
                <a:latin typeface="Cambria"/>
                <a:ea typeface="Cambria"/>
                <a:cs typeface="Cambria"/>
              </a:rPr>
              <a:t>A relative now reports a marked change</a:t>
            </a:r>
          </a:p>
          <a:p xmlns:a="http://schemas.openxmlformats.org/drawingml/2006/main">
            <a:pPr algn="l">
              <a:defRPr sz="2925" b="0">
                <a:solidFill>
                  <a:srgbClr val="FFFFFF"/>
                </a:solidFill>
                <a:latin typeface="Cambria"/>
                <a:ea typeface="Cambria"/>
                <a:cs typeface="Cambria"/>
              </a:defRPr>
            </a:pPr>
            <a:r>
              <a:rPr sz="2925" b="0">
                <a:solidFill>
                  <a:srgbClr val="FFFFFF"/>
                </a:solidFill>
                <a:latin typeface="Cambria"/>
                <a:ea typeface="Cambria"/>
                <a:cs typeface="Cambria"/>
              </a:rPr>
              <a:t>that began yesterday and is still present</a:t>
            </a:r>
          </a:p>
        </p:txBody>
      </p:sp>
      <p:sp>
        <p:nvSpPr>
          <p:cNvPr id="5" name="">
            <a:extLst xmlns:a="http://schemas.openxmlformats.org/drawingml/2006/main">
              <a:ext uri="{FF2B5EF4-FFF2-40B4-BE49-F238E27FC236}">
                <a16:creationId xmlns:a16="http://schemas.microsoft.com/office/drawing/2014/main" id="{2F5A379E-9F19-438B-99EB-B6A99877BBEB}"/>
              </a:ext>
            </a:extLst>
          </p:cNvPr>
          <p:cNvSpPr>
            <a:spLocks xmlns:a="http://schemas.openxmlformats.org/drawingml/2006/main" noGrp="1"/>
          </p:cNvSpPr>
          <p:nvPr/>
        </p:nvSpPr>
        <p:spPr>
          <a:xfrm xmlns:a="http://schemas.openxmlformats.org/drawingml/2006/main">
            <a:off x="3857625" y="3876675"/>
            <a:ext cx="76104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850" b="1">
                <a:solidFill>
                  <a:srgbClr val="00FFFF"/>
                </a:solidFill>
                <a:latin typeface="Cambria"/>
                <a:ea typeface="Cambria"/>
                <a:cs typeface="Cambria"/>
              </a:defRPr>
            </a:pPr>
            <a:r>
              <a:rPr sz="2850" b="1">
                <a:solidFill>
                  <a:srgbClr val="00FFFF"/>
                </a:solidFill>
                <a:latin typeface="Cambria"/>
                <a:ea typeface="Cambria"/>
                <a:cs typeface="Cambria"/>
              </a:rPr>
              <a:t>What should happen next?</a:t>
            </a:r>
          </a:p>
        </p:txBody>
      </p:sp>
      <p:sp>
        <p:nvSpPr>
          <p:cNvPr id="6" name="">
            <a:extLst xmlns:a="http://schemas.openxmlformats.org/drawingml/2006/main">
              <a:ext uri="{FF2B5EF4-FFF2-40B4-BE49-F238E27FC236}">
                <a16:creationId xmlns:a16="http://schemas.microsoft.com/office/drawing/2014/main" id="{3674726B-B1BB-42A9-815C-1B26284C8EF5}"/>
              </a:ext>
            </a:extLst>
          </p:cNvPr>
          <p:cNvSpPr>
            <a:spLocks xmlns:a="http://schemas.openxmlformats.org/drawingml/2006/main" noGrp="1"/>
          </p:cNvSpPr>
          <p:nvPr/>
        </p:nvSpPr>
        <p:spPr>
          <a:xfrm xmlns:a="http://schemas.openxmlformats.org/drawingml/2006/main">
            <a:off x="3857625" y="5029200"/>
            <a:ext cx="74295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0">
                <a:solidFill>
                  <a:srgbClr val="FFFFFF"/>
                </a:solidFill>
                <a:latin typeface="Cambria"/>
                <a:ea typeface="Cambria"/>
                <a:cs typeface="Cambria"/>
              </a:defRPr>
            </a:pPr>
            <a:r>
              <a:rPr sz="2175" b="0">
                <a:solidFill>
                  <a:srgbClr val="FFFFFF"/>
                </a:solidFill>
                <a:latin typeface="Cambria"/>
                <a:ea typeface="Cambria"/>
                <a:cs typeface="Cambria"/>
              </a:rPr>
              <a:t>New history can change the score and the clinical assessment</a:t>
            </a:r>
          </a:p>
        </p:txBody>
      </p:sp>
      <p:sp>
        <p:nvSpPr>
          <p:cNvPr id="7" name="">
            <a:extLst xmlns:a="http://schemas.openxmlformats.org/drawingml/2006/main">
              <a:ext uri="{FF2B5EF4-FFF2-40B4-BE49-F238E27FC236}">
                <a16:creationId xmlns:a16="http://schemas.microsoft.com/office/drawing/2014/main" id="{4F351A4C-038E-4F0C-9379-DED7FE9FB964}"/>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Discussion. The teaching notes explain the scoring and response.</a:t>
            </a:r>
          </a:p>
        </p:txBody>
      </p:sp>
    </p:spTree>
    <p:extLst>
      <p:ext uri="{BB962C8B-B14F-4D97-AF65-F5344CB8AC3E}">
        <p14:creationId xmlns:p14="http://schemas.microsoft.com/office/powerpoint/2010/main" val="657981617"/>
      </p:ext>
    </p:extLst>
  </p:cSld>
</p:sld>
</file>

<file path=ppt/slides/slide16.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4A21908-047E-4126-AED0-84F8FC31917C}"/>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Look for several possible causes</a:t>
            </a:r>
          </a:p>
        </p:txBody>
      </p:sp>
      <p:sp>
        <p:nvSpPr>
          <p:cNvPr id="2" name="">
            <a:extLst xmlns:a="http://schemas.openxmlformats.org/drawingml/2006/main">
              <a:ext uri="{FF2B5EF4-FFF2-40B4-BE49-F238E27FC236}">
                <a16:creationId xmlns:a16="http://schemas.microsoft.com/office/drawing/2014/main" id="{90215026-83A3-4838-9F1F-2FA67971ED23}"/>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16</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99b67c17b7c40b6"/>
          <a:stretch xmlns:a="http://schemas.openxmlformats.org/drawingml/2006/main"/>
        </p:blipFill>
        <p:spPr>
          <a:xfrm xmlns:a="http://schemas.openxmlformats.org/drawingml/2006/main">
            <a:off x="4500563" y="2057400"/>
            <a:ext cx="3067050" cy="30670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F94DAD2-1EE4-4BEB-A6F9-D63250A9DFEF}"/>
              </a:ext>
            </a:extLst>
          </p:cNvPr>
          <p:cNvSpPr>
            <a:spLocks xmlns:a="http://schemas.openxmlformats.org/drawingml/2006/main" noGrp="1"/>
          </p:cNvSpPr>
          <p:nvPr/>
        </p:nvSpPr>
        <p:spPr>
          <a:xfrm xmlns:a="http://schemas.openxmlformats.org/drawingml/2006/main">
            <a:off x="600075" y="1666875"/>
            <a:ext cx="36671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0">
                <a:solidFill>
                  <a:srgbClr val="00FFFF"/>
                </a:solidFill>
                <a:latin typeface="Cambria"/>
                <a:ea typeface="Cambria"/>
                <a:cs typeface="Cambria"/>
              </a:defRPr>
            </a:pPr>
            <a:r>
              <a:rPr sz="2550" b="0">
                <a:solidFill>
                  <a:srgbClr val="00FFFF"/>
                </a:solidFill>
                <a:latin typeface="Cambria"/>
                <a:ea typeface="Cambria"/>
                <a:cs typeface="Cambria"/>
              </a:rPr>
              <a:t>Acute illness</a:t>
            </a:r>
          </a:p>
        </p:txBody>
      </p:sp>
      <p:sp>
        <p:nvSpPr>
          <p:cNvPr id="5" name="">
            <a:extLst xmlns:a="http://schemas.openxmlformats.org/drawingml/2006/main">
              <a:ext uri="{FF2B5EF4-FFF2-40B4-BE49-F238E27FC236}">
                <a16:creationId xmlns:a16="http://schemas.microsoft.com/office/drawing/2014/main" id="{EBC613B4-373A-4331-9865-F9B64B615205}"/>
              </a:ext>
            </a:extLst>
          </p:cNvPr>
          <p:cNvSpPr>
            <a:spLocks xmlns:a="http://schemas.openxmlformats.org/drawingml/2006/main" noGrp="1"/>
          </p:cNvSpPr>
          <p:nvPr/>
        </p:nvSpPr>
        <p:spPr>
          <a:xfrm xmlns:a="http://schemas.openxmlformats.org/drawingml/2006/main">
            <a:off x="600075" y="3000375"/>
            <a:ext cx="36671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0">
                <a:solidFill>
                  <a:srgbClr val="FFFFFF"/>
                </a:solidFill>
                <a:latin typeface="Cambria"/>
                <a:ea typeface="Cambria"/>
                <a:cs typeface="Cambria"/>
              </a:defRPr>
            </a:pPr>
            <a:r>
              <a:rPr sz="2550" b="0">
                <a:solidFill>
                  <a:srgbClr val="FFFFFF"/>
                </a:solidFill>
                <a:latin typeface="Cambria"/>
                <a:ea typeface="Cambria"/>
                <a:cs typeface="Cambria"/>
              </a:rPr>
              <a:t>Low oxygen or glucose</a:t>
            </a:r>
          </a:p>
        </p:txBody>
      </p:sp>
      <p:sp>
        <p:nvSpPr>
          <p:cNvPr id="6" name="">
            <a:extLst xmlns:a="http://schemas.openxmlformats.org/drawingml/2006/main">
              <a:ext uri="{FF2B5EF4-FFF2-40B4-BE49-F238E27FC236}">
                <a16:creationId xmlns:a16="http://schemas.microsoft.com/office/drawing/2014/main" id="{3CDCEB15-6FA0-4AC3-BA94-614ABE8CEBAA}"/>
              </a:ext>
            </a:extLst>
          </p:cNvPr>
          <p:cNvSpPr>
            <a:spLocks xmlns:a="http://schemas.openxmlformats.org/drawingml/2006/main" noGrp="1"/>
          </p:cNvSpPr>
          <p:nvPr/>
        </p:nvSpPr>
        <p:spPr>
          <a:xfrm xmlns:a="http://schemas.openxmlformats.org/drawingml/2006/main">
            <a:off x="600075" y="4333875"/>
            <a:ext cx="36671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0">
                <a:solidFill>
                  <a:srgbClr val="FFFFFF"/>
                </a:solidFill>
                <a:latin typeface="Cambria"/>
                <a:ea typeface="Cambria"/>
                <a:cs typeface="Cambria"/>
              </a:defRPr>
            </a:pPr>
            <a:r>
              <a:rPr sz="2550" b="0">
                <a:solidFill>
                  <a:srgbClr val="FFFFFF"/>
                </a:solidFill>
                <a:latin typeface="Cambria"/>
                <a:ea typeface="Cambria"/>
                <a:cs typeface="Cambria"/>
              </a:rPr>
              <a:t>Medicines or withdrawal</a:t>
            </a:r>
          </a:p>
        </p:txBody>
      </p:sp>
      <p:sp>
        <p:nvSpPr>
          <p:cNvPr id="7" name="">
            <a:extLst xmlns:a="http://schemas.openxmlformats.org/drawingml/2006/main">
              <a:ext uri="{FF2B5EF4-FFF2-40B4-BE49-F238E27FC236}">
                <a16:creationId xmlns:a16="http://schemas.microsoft.com/office/drawing/2014/main" id="{E0ADA3FE-4D1A-4BA6-83E1-5AD58EA267C5}"/>
              </a:ext>
            </a:extLst>
          </p:cNvPr>
          <p:cNvSpPr>
            <a:spLocks xmlns:a="http://schemas.openxmlformats.org/drawingml/2006/main" noGrp="1"/>
          </p:cNvSpPr>
          <p:nvPr/>
        </p:nvSpPr>
        <p:spPr>
          <a:xfrm xmlns:a="http://schemas.openxmlformats.org/drawingml/2006/main">
            <a:off x="8162925" y="1666875"/>
            <a:ext cx="34290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0">
                <a:solidFill>
                  <a:srgbClr val="00FFFF"/>
                </a:solidFill>
                <a:latin typeface="Cambria"/>
                <a:ea typeface="Cambria"/>
                <a:cs typeface="Cambria"/>
              </a:defRPr>
            </a:pPr>
            <a:r>
              <a:rPr sz="2550" b="0">
                <a:solidFill>
                  <a:srgbClr val="00FFFF"/>
                </a:solidFill>
                <a:latin typeface="Cambria"/>
                <a:ea typeface="Cambria"/>
                <a:cs typeface="Cambria"/>
              </a:rPr>
              <a:t>Pain or injury</a:t>
            </a:r>
          </a:p>
        </p:txBody>
      </p:sp>
      <p:sp>
        <p:nvSpPr>
          <p:cNvPr id="8" name="">
            <a:extLst xmlns:a="http://schemas.openxmlformats.org/drawingml/2006/main">
              <a:ext uri="{FF2B5EF4-FFF2-40B4-BE49-F238E27FC236}">
                <a16:creationId xmlns:a16="http://schemas.microsoft.com/office/drawing/2014/main" id="{F6696224-FF2D-4B70-A3FC-339A5D044949}"/>
              </a:ext>
            </a:extLst>
          </p:cNvPr>
          <p:cNvSpPr>
            <a:spLocks xmlns:a="http://schemas.openxmlformats.org/drawingml/2006/main" noGrp="1"/>
          </p:cNvSpPr>
          <p:nvPr/>
        </p:nvSpPr>
        <p:spPr>
          <a:xfrm xmlns:a="http://schemas.openxmlformats.org/drawingml/2006/main">
            <a:off x="8162925" y="3000375"/>
            <a:ext cx="34290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0">
                <a:solidFill>
                  <a:srgbClr val="FFFFFF"/>
                </a:solidFill>
                <a:latin typeface="Cambria"/>
                <a:ea typeface="Cambria"/>
                <a:cs typeface="Cambria"/>
              </a:defRPr>
            </a:pPr>
            <a:r>
              <a:rPr sz="2550" b="0">
                <a:solidFill>
                  <a:srgbClr val="FFFFFF"/>
                </a:solidFill>
                <a:latin typeface="Cambria"/>
                <a:ea typeface="Cambria"/>
                <a:cs typeface="Cambria"/>
              </a:rPr>
              <a:t>Dehydration</a:t>
            </a:r>
          </a:p>
        </p:txBody>
      </p:sp>
      <p:sp>
        <p:nvSpPr>
          <p:cNvPr id="9" name="">
            <a:extLst xmlns:a="http://schemas.openxmlformats.org/drawingml/2006/main">
              <a:ext uri="{FF2B5EF4-FFF2-40B4-BE49-F238E27FC236}">
                <a16:creationId xmlns:a16="http://schemas.microsoft.com/office/drawing/2014/main" id="{D1AF038D-842B-419C-9A9F-6FA2504548FB}"/>
              </a:ext>
            </a:extLst>
          </p:cNvPr>
          <p:cNvSpPr>
            <a:spLocks xmlns:a="http://schemas.openxmlformats.org/drawingml/2006/main" noGrp="1"/>
          </p:cNvSpPr>
          <p:nvPr/>
        </p:nvSpPr>
        <p:spPr>
          <a:xfrm xmlns:a="http://schemas.openxmlformats.org/drawingml/2006/main">
            <a:off x="8162925" y="4333875"/>
            <a:ext cx="34290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0">
                <a:solidFill>
                  <a:srgbClr val="FFFFFF"/>
                </a:solidFill>
                <a:latin typeface="Cambria"/>
                <a:ea typeface="Cambria"/>
                <a:cs typeface="Cambria"/>
              </a:defRPr>
            </a:pPr>
            <a:r>
              <a:rPr sz="2550" b="0">
                <a:solidFill>
                  <a:srgbClr val="FFFFFF"/>
                </a:solidFill>
                <a:latin typeface="Cambria"/>
                <a:ea typeface="Cambria"/>
                <a:cs typeface="Cambria"/>
              </a:rPr>
              <a:t>Bladder or bowel problems</a:t>
            </a:r>
          </a:p>
        </p:txBody>
      </p:sp>
      <p:sp>
        <p:nvSpPr>
          <p:cNvPr id="10" name="">
            <a:extLst xmlns:a="http://schemas.openxmlformats.org/drawingml/2006/main">
              <a:ext uri="{FF2B5EF4-FFF2-40B4-BE49-F238E27FC236}">
                <a16:creationId xmlns:a16="http://schemas.microsoft.com/office/drawing/2014/main" id="{6968F409-6BC4-4839-B28C-B0E5098A4335}"/>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Several causes may occur together. A fall or head injury needs particular attention.</a:t>
            </a:r>
          </a:p>
        </p:txBody>
      </p:sp>
    </p:spTree>
    <p:extLst>
      <p:ext uri="{BB962C8B-B14F-4D97-AF65-F5344CB8AC3E}">
        <p14:creationId xmlns:p14="http://schemas.microsoft.com/office/powerpoint/2010/main" val="1035087110"/>
      </p:ext>
    </p:extLst>
  </p:cSld>
</p:sld>
</file>

<file path=ppt/slides/slide17.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0ACB16C-1664-48D5-867B-FA9333ECD524}"/>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Mrs Morgan needs assessment and care</a:t>
            </a:r>
          </a:p>
        </p:txBody>
      </p:sp>
      <p:sp>
        <p:nvSpPr>
          <p:cNvPr id="2" name="">
            <a:extLst xmlns:a="http://schemas.openxmlformats.org/drawingml/2006/main">
              <a:ext uri="{FF2B5EF4-FFF2-40B4-BE49-F238E27FC236}">
                <a16:creationId xmlns:a16="http://schemas.microsoft.com/office/drawing/2014/main" id="{55594887-D8E5-4135-B713-41F8F9D08583}"/>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17</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892eb8a51d0416d"/>
          <a:stretch xmlns:a="http://schemas.openxmlformats.org/drawingml/2006/main"/>
        </p:blipFill>
        <p:spPr>
          <a:xfrm xmlns:a="http://schemas.openxmlformats.org/drawingml/2006/main">
            <a:off x="774281" y="1762125"/>
            <a:ext cx="4976063" cy="33147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3D2965F-C4AB-4070-BE45-03A72EF4A038}"/>
              </a:ext>
            </a:extLst>
          </p:cNvPr>
          <p:cNvSpPr>
            <a:spLocks xmlns:a="http://schemas.openxmlformats.org/drawingml/2006/main" noGrp="1"/>
          </p:cNvSpPr>
          <p:nvPr/>
        </p:nvSpPr>
        <p:spPr>
          <a:xfrm xmlns:a="http://schemas.openxmlformats.org/drawingml/2006/main">
            <a:off x="6581775" y="1476375"/>
            <a:ext cx="496252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00FFFF"/>
                </a:solidFill>
                <a:latin typeface="Cambria"/>
                <a:ea typeface="Cambria"/>
                <a:cs typeface="Cambria"/>
              </a:defRPr>
            </a:pPr>
            <a:r>
              <a:rPr sz="2400" b="0">
                <a:solidFill>
                  <a:srgbClr val="00FFFF"/>
                </a:solidFill>
                <a:latin typeface="Cambria"/>
                <a:ea typeface="Cambria"/>
                <a:cs typeface="Cambria"/>
              </a:rPr>
              <a:t>Fever and new low oxygen</a:t>
            </a:r>
          </a:p>
        </p:txBody>
      </p:sp>
      <p:sp>
        <p:nvSpPr>
          <p:cNvPr id="5" name="">
            <a:extLst xmlns:a="http://schemas.openxmlformats.org/drawingml/2006/main">
              <a:ext uri="{FF2B5EF4-FFF2-40B4-BE49-F238E27FC236}">
                <a16:creationId xmlns:a16="http://schemas.microsoft.com/office/drawing/2014/main" id="{E54518C5-9AAD-491E-A7C2-996FAAE6ED4D}"/>
              </a:ext>
            </a:extLst>
          </p:cNvPr>
          <p:cNvSpPr>
            <a:spLocks xmlns:a="http://schemas.openxmlformats.org/drawingml/2006/main" noGrp="1"/>
          </p:cNvSpPr>
          <p:nvPr/>
        </p:nvSpPr>
        <p:spPr>
          <a:xfrm xmlns:a="http://schemas.openxmlformats.org/drawingml/2006/main">
            <a:off x="6581775" y="2505075"/>
            <a:ext cx="496252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FFFFFF"/>
                </a:solidFill>
                <a:latin typeface="Cambria"/>
                <a:ea typeface="Cambria"/>
                <a:cs typeface="Cambria"/>
              </a:defRPr>
            </a:pPr>
            <a:r>
              <a:rPr sz="2400" b="0">
                <a:solidFill>
                  <a:srgbClr val="FFFFFF"/>
                </a:solidFill>
                <a:latin typeface="Cambria"/>
                <a:ea typeface="Cambria"/>
                <a:cs typeface="Cambria"/>
              </a:rPr>
              <a:t>Urgent medical assessment</a:t>
            </a:r>
          </a:p>
        </p:txBody>
      </p:sp>
      <p:sp>
        <p:nvSpPr>
          <p:cNvPr id="6" name="">
            <a:extLst xmlns:a="http://schemas.openxmlformats.org/drawingml/2006/main">
              <a:ext uri="{FF2B5EF4-FFF2-40B4-BE49-F238E27FC236}">
                <a16:creationId xmlns:a16="http://schemas.microsoft.com/office/drawing/2014/main" id="{437CF211-1310-44DC-BBFC-0788CA680600}"/>
              </a:ext>
            </a:extLst>
          </p:cNvPr>
          <p:cNvSpPr>
            <a:spLocks xmlns:a="http://schemas.openxmlformats.org/drawingml/2006/main" noGrp="1"/>
          </p:cNvSpPr>
          <p:nvPr/>
        </p:nvSpPr>
        <p:spPr>
          <a:xfrm xmlns:a="http://schemas.openxmlformats.org/drawingml/2006/main">
            <a:off x="6581775" y="3533775"/>
            <a:ext cx="496252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FFFFFF"/>
                </a:solidFill>
                <a:latin typeface="Cambria"/>
                <a:ea typeface="Cambria"/>
                <a:cs typeface="Cambria"/>
              </a:defRPr>
            </a:pPr>
            <a:r>
              <a:rPr sz="2400" b="0">
                <a:solidFill>
                  <a:srgbClr val="FFFFFF"/>
                </a:solidFill>
                <a:latin typeface="Cambria"/>
                <a:ea typeface="Cambria"/>
                <a:cs typeface="Cambria"/>
              </a:rPr>
              <a:t>Review medicines and the recent fall</a:t>
            </a:r>
          </a:p>
        </p:txBody>
      </p:sp>
      <p:sp>
        <p:nvSpPr>
          <p:cNvPr id="7" name="">
            <a:extLst xmlns:a="http://schemas.openxmlformats.org/drawingml/2006/main">
              <a:ext uri="{FF2B5EF4-FFF2-40B4-BE49-F238E27FC236}">
                <a16:creationId xmlns:a16="http://schemas.microsoft.com/office/drawing/2014/main" id="{8234DE55-25DF-4BED-B5C8-42758AD2A68A}"/>
              </a:ext>
            </a:extLst>
          </p:cNvPr>
          <p:cNvSpPr>
            <a:spLocks xmlns:a="http://schemas.openxmlformats.org/drawingml/2006/main" noGrp="1"/>
          </p:cNvSpPr>
          <p:nvPr/>
        </p:nvSpPr>
        <p:spPr>
          <a:xfrm xmlns:a="http://schemas.openxmlformats.org/drawingml/2006/main">
            <a:off x="6581775" y="4562475"/>
            <a:ext cx="496252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00" b="0">
                <a:solidFill>
                  <a:srgbClr val="FFFFFF"/>
                </a:solidFill>
                <a:latin typeface="Cambria"/>
                <a:ea typeface="Cambria"/>
                <a:cs typeface="Cambria"/>
              </a:defRPr>
            </a:pPr>
            <a:r>
              <a:rPr sz="2400" b="0">
                <a:solidFill>
                  <a:srgbClr val="FFFFFF"/>
                </a:solidFill>
                <a:latin typeface="Cambria"/>
                <a:ea typeface="Cambria"/>
                <a:cs typeface="Cambria"/>
              </a:rPr>
              <a:t>Care, explanation and hearing aids</a:t>
            </a:r>
          </a:p>
        </p:txBody>
      </p:sp>
      <p:sp>
        <p:nvSpPr>
          <p:cNvPr id="8" name="">
            <a:extLst xmlns:a="http://schemas.openxmlformats.org/drawingml/2006/main">
              <a:ext uri="{FF2B5EF4-FFF2-40B4-BE49-F238E27FC236}">
                <a16:creationId xmlns:a16="http://schemas.microsoft.com/office/drawing/2014/main" id="{3B0BA195-5C81-4ADB-81AA-3B924C4C8D57}"/>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Example case. Treatment and everyday care proceed together.</a:t>
            </a:r>
          </a:p>
        </p:txBody>
      </p:sp>
    </p:spTree>
    <p:extLst>
      <p:ext uri="{BB962C8B-B14F-4D97-AF65-F5344CB8AC3E}">
        <p14:creationId xmlns:p14="http://schemas.microsoft.com/office/powerpoint/2010/main" val="1468441927"/>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FEBC332A-FC5B-4A39-BE31-56E3D28F842D}"/>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506070"/>
                </a:solidFill>
                <a:latin typeface="Cambria"/>
                <a:ea typeface="Cambria"/>
                <a:cs typeface="Cambria"/>
              </a:defRPr>
            </a:pPr>
            <a:r>
              <a:rPr sz="1275" b="0">
                <a:solidFill>
                  <a:srgbClr val="506070"/>
                </a:solidFill>
                <a:latin typeface="Cambria"/>
                <a:ea typeface="Cambria"/>
                <a:cs typeface="Cambria"/>
              </a:rPr>
              <a:t>18</a:t>
            </a:r>
          </a:p>
        </p:txBody>
      </p:sp>
      <p:pic>
        <p:nvPicPr>
          <p:cNvPr id="4" name=""/>
          <p:cNvPicPr>
            <a:picLocks xmlns:a="http://schemas.openxmlformats.org/drawingml/2006/main" noChangeAspect="1"/>
          </p:cNvPicPr>
          <p:nvPr/>
        </p:nvPicPr>
        <p:blipFill>
          <a:blip xmlns:r="http://schemas.openxmlformats.org/officeDocument/2006/relationships" xmlns:a="http://schemas.openxmlformats.org/drawingml/2006/main" r:embed="R88f21f263b2249f4"/>
          <a:srcRect xmlns:a="http://schemas.openxmlformats.org/drawingml/2006/main" l="26000" t="16000" r="26000" b="18000"/>
          <a:stretch xmlns:a="http://schemas.openxmlformats.org/drawingml/2006/main">
            <a:fillRect l="0" t="0" r="0" b="0"/>
          </a:stretch>
        </p:blipFill>
        <p:spPr>
          <a:xfrm xmlns:a="http://schemas.openxmlformats.org/drawingml/2006/main">
            <a:off x="1476375" y="95250"/>
            <a:ext cx="9239250" cy="6572250"/>
          </a:xfrm>
          <a:prstGeom xmlns:a="http://schemas.openxmlformats.org/drawingml/2006/main" prst="rect">
            <a:avLst/>
          </a:prstGeom>
        </p:spPr>
      </p:pic>
    </p:spTree>
    <p:extLst>
      <p:ext uri="{BB962C8B-B14F-4D97-AF65-F5344CB8AC3E}">
        <p14:creationId xmlns:p14="http://schemas.microsoft.com/office/powerpoint/2010/main" val="852981169"/>
      </p:ext>
    </p:extLst>
  </p:cSld>
</p:sld>
</file>

<file path=ppt/slides/slide19.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745624B-2ABB-44E3-B6BE-333C896E252C}"/>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The person’s experience</a:t>
            </a:r>
          </a:p>
        </p:txBody>
      </p:sp>
      <p:sp>
        <p:nvSpPr>
          <p:cNvPr id="2" name="">
            <a:extLst xmlns:a="http://schemas.openxmlformats.org/drawingml/2006/main">
              <a:ext uri="{FF2B5EF4-FFF2-40B4-BE49-F238E27FC236}">
                <a16:creationId xmlns:a16="http://schemas.microsoft.com/office/drawing/2014/main" id="{9A9B6B46-CE9E-4904-B6C1-747110E6FB4D}"/>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19</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208b4636d4b84ab4"/>
          <a:stretch xmlns:a="http://schemas.openxmlformats.org/drawingml/2006/main"/>
        </p:blipFill>
        <p:spPr>
          <a:xfrm xmlns:a="http://schemas.openxmlformats.org/drawingml/2006/main">
            <a:off x="2040509" y="1266825"/>
            <a:ext cx="3538983" cy="47148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A874217-B3EB-4F9B-8C31-950AA9C4980F}"/>
              </a:ext>
            </a:extLst>
          </p:cNvPr>
          <p:cNvSpPr>
            <a:spLocks xmlns:a="http://schemas.openxmlformats.org/drawingml/2006/main" noGrp="1"/>
          </p:cNvSpPr>
          <p:nvPr/>
        </p:nvSpPr>
        <p:spPr>
          <a:xfrm xmlns:a="http://schemas.openxmlformats.org/drawingml/2006/main">
            <a:off x="6886575" y="2066925"/>
            <a:ext cx="46482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925" b="0">
                <a:solidFill>
                  <a:srgbClr val="FFFFFF"/>
                </a:solidFill>
                <a:latin typeface="Cambria"/>
                <a:ea typeface="Cambria"/>
                <a:cs typeface="Cambria"/>
              </a:defRPr>
            </a:pPr>
            <a:r>
              <a:rPr sz="2925" b="0">
                <a:solidFill>
                  <a:srgbClr val="FFFFFF"/>
                </a:solidFill>
                <a:latin typeface="Cambria"/>
                <a:ea typeface="Cambria"/>
                <a:cs typeface="Cambria"/>
              </a:rPr>
              <a:t>What does the person</a:t>
            </a:r>
          </a:p>
          <a:p xmlns:a="http://schemas.openxmlformats.org/drawingml/2006/main">
            <a:pPr algn="l">
              <a:defRPr sz="2925" b="0">
                <a:solidFill>
                  <a:srgbClr val="FFFFFF"/>
                </a:solidFill>
                <a:latin typeface="Cambria"/>
                <a:ea typeface="Cambria"/>
                <a:cs typeface="Cambria"/>
              </a:defRPr>
            </a:pPr>
            <a:r>
              <a:rPr sz="2925" b="0">
                <a:solidFill>
                  <a:srgbClr val="FFFFFF"/>
                </a:solidFill>
                <a:latin typeface="Cambria"/>
                <a:ea typeface="Cambria"/>
                <a:cs typeface="Cambria"/>
              </a:rPr>
              <a:t>believe is happening?</a:t>
            </a:r>
          </a:p>
        </p:txBody>
      </p:sp>
      <p:sp>
        <p:nvSpPr>
          <p:cNvPr id="5" name="">
            <a:extLst xmlns:a="http://schemas.openxmlformats.org/drawingml/2006/main">
              <a:ext uri="{FF2B5EF4-FFF2-40B4-BE49-F238E27FC236}">
                <a16:creationId xmlns:a16="http://schemas.microsoft.com/office/drawing/2014/main" id="{BE85FA8E-21C9-4F61-82A0-7C9B6F6C87A6}"/>
              </a:ext>
            </a:extLst>
          </p:cNvPr>
          <p:cNvSpPr>
            <a:spLocks xmlns:a="http://schemas.openxmlformats.org/drawingml/2006/main" noGrp="1"/>
          </p:cNvSpPr>
          <p:nvPr/>
        </p:nvSpPr>
        <p:spPr>
          <a:xfrm xmlns:a="http://schemas.openxmlformats.org/drawingml/2006/main">
            <a:off x="6886575" y="4152900"/>
            <a:ext cx="4648200"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925" b="0">
                <a:solidFill>
                  <a:srgbClr val="00FFFF"/>
                </a:solidFill>
                <a:latin typeface="Cambria"/>
                <a:ea typeface="Cambria"/>
                <a:cs typeface="Cambria"/>
              </a:defRPr>
            </a:pPr>
            <a:r>
              <a:rPr sz="2925" b="0">
                <a:solidFill>
                  <a:srgbClr val="00FFFF"/>
                </a:solidFill>
                <a:latin typeface="Cambria"/>
                <a:ea typeface="Cambria"/>
                <a:cs typeface="Cambria"/>
              </a:rPr>
              <a:t>What explanation</a:t>
            </a:r>
          </a:p>
          <a:p xmlns:a="http://schemas.openxmlformats.org/drawingml/2006/main">
            <a:pPr algn="l">
              <a:defRPr sz="2925" b="0">
                <a:solidFill>
                  <a:srgbClr val="00FFFF"/>
                </a:solidFill>
                <a:latin typeface="Cambria"/>
                <a:ea typeface="Cambria"/>
                <a:cs typeface="Cambria"/>
              </a:defRPr>
            </a:pPr>
            <a:r>
              <a:rPr sz="2925" b="0">
                <a:solidFill>
                  <a:srgbClr val="00FFFF"/>
                </a:solidFill>
                <a:latin typeface="Cambria"/>
                <a:ea typeface="Cambria"/>
                <a:cs typeface="Cambria"/>
              </a:rPr>
              <a:t>would help now?</a:t>
            </a:r>
          </a:p>
        </p:txBody>
      </p:sp>
      <p:sp>
        <p:nvSpPr>
          <p:cNvPr id="6" name="">
            <a:extLst xmlns:a="http://schemas.openxmlformats.org/drawingml/2006/main">
              <a:ext uri="{FF2B5EF4-FFF2-40B4-BE49-F238E27FC236}">
                <a16:creationId xmlns:a16="http://schemas.microsoft.com/office/drawing/2014/main" id="{D3DB8E29-5C69-420F-B4C7-BC16816E546F}"/>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Vavuris, Intensive Care Medicine, 2015.</a:t>
            </a:r>
          </a:p>
        </p:txBody>
      </p:sp>
    </p:spTree>
    <p:extLst>
      <p:ext uri="{BB962C8B-B14F-4D97-AF65-F5344CB8AC3E}">
        <p14:creationId xmlns:p14="http://schemas.microsoft.com/office/powerpoint/2010/main" val="1561980527"/>
      </p:ext>
    </p:extLst>
  </p:cSld>
</p:sld>
</file>

<file path=ppt/slides/slide20.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63FCF3E-2615-46AB-AF08-39716861ABFD}"/>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Distress needs its own assessment</a:t>
            </a:r>
          </a:p>
        </p:txBody>
      </p:sp>
      <p:sp>
        <p:nvSpPr>
          <p:cNvPr id="2" name="">
            <a:extLst xmlns:a="http://schemas.openxmlformats.org/drawingml/2006/main">
              <a:ext uri="{FF2B5EF4-FFF2-40B4-BE49-F238E27FC236}">
                <a16:creationId xmlns:a16="http://schemas.microsoft.com/office/drawing/2014/main" id="{B42CAE56-CCA3-4FD5-A0BF-7F9CB9B11C24}"/>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20</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da9de86c65344254"/>
          <a:stretch xmlns:a="http://schemas.openxmlformats.org/drawingml/2006/main"/>
        </p:blipFill>
        <p:spPr>
          <a:xfrm xmlns:a="http://schemas.openxmlformats.org/drawingml/2006/main">
            <a:off x="2061559" y="1381125"/>
            <a:ext cx="5744781" cy="45053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FB92886-5BF1-43DC-A7DD-10C7F1FF0A5B}"/>
              </a:ext>
            </a:extLst>
          </p:cNvPr>
          <p:cNvSpPr>
            <a:spLocks xmlns:a="http://schemas.openxmlformats.org/drawingml/2006/main" noGrp="1"/>
          </p:cNvSpPr>
          <p:nvPr/>
        </p:nvSpPr>
        <p:spPr>
          <a:xfrm xmlns:a="http://schemas.openxmlformats.org/drawingml/2006/main">
            <a:off x="8791575" y="2257425"/>
            <a:ext cx="26860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25" b="1">
                <a:solidFill>
                  <a:srgbClr val="00FFFF"/>
                </a:solidFill>
                <a:latin typeface="Cambria"/>
                <a:ea typeface="Cambria"/>
                <a:cs typeface="Cambria"/>
              </a:defRPr>
            </a:pPr>
            <a:r>
              <a:rPr sz="3225" b="1">
                <a:solidFill>
                  <a:srgbClr val="00FFFF"/>
                </a:solidFill>
                <a:latin typeface="Cambria"/>
                <a:ea typeface="Cambria"/>
                <a:cs typeface="Cambria"/>
              </a:rPr>
              <a:t>Ask.</a:t>
            </a:r>
          </a:p>
          <a:p xmlns:a="http://schemas.openxmlformats.org/drawingml/2006/main">
            <a:pPr algn="l">
              <a:defRPr sz="3225" b="1">
                <a:solidFill>
                  <a:srgbClr val="00FFFF"/>
                </a:solidFill>
                <a:latin typeface="Cambria"/>
                <a:ea typeface="Cambria"/>
                <a:cs typeface="Cambria"/>
              </a:defRPr>
            </a:pPr>
            <a:r>
              <a:rPr sz="3225" b="1">
                <a:solidFill>
                  <a:srgbClr val="00FFFF"/>
                </a:solidFill>
                <a:latin typeface="Cambria"/>
                <a:ea typeface="Cambria"/>
                <a:cs typeface="Cambria"/>
              </a:rPr>
              <a:t>Observe.</a:t>
            </a:r>
          </a:p>
          <a:p xmlns:a="http://schemas.openxmlformats.org/drawingml/2006/main">
            <a:pPr algn="l">
              <a:defRPr sz="3225" b="1">
                <a:solidFill>
                  <a:srgbClr val="00FFFF"/>
                </a:solidFill>
                <a:latin typeface="Cambria"/>
                <a:ea typeface="Cambria"/>
                <a:cs typeface="Cambria"/>
              </a:defRPr>
            </a:pPr>
            <a:r>
              <a:rPr sz="3225" b="1">
                <a:solidFill>
                  <a:srgbClr val="00FFFF"/>
                </a:solidFill>
                <a:latin typeface="Cambria"/>
                <a:ea typeface="Cambria"/>
                <a:cs typeface="Cambria"/>
              </a:rPr>
              <a:t>Respond.</a:t>
            </a:r>
          </a:p>
        </p:txBody>
      </p:sp>
      <p:sp>
        <p:nvSpPr>
          <p:cNvPr id="5" name="">
            <a:extLst xmlns:a="http://schemas.openxmlformats.org/drawingml/2006/main">
              <a:ext uri="{FF2B5EF4-FFF2-40B4-BE49-F238E27FC236}">
                <a16:creationId xmlns:a16="http://schemas.microsoft.com/office/drawing/2014/main" id="{B8CD0A58-F003-425E-BF28-A39B0967A278}"/>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McCartney and colleagues, Age and Ageing, 2025. Use according to local arrangements.</a:t>
            </a:r>
          </a:p>
        </p:txBody>
      </p:sp>
    </p:spTree>
    <p:extLst>
      <p:ext uri="{BB962C8B-B14F-4D97-AF65-F5344CB8AC3E}">
        <p14:creationId xmlns:p14="http://schemas.microsoft.com/office/powerpoint/2010/main" val="1449654642"/>
      </p:ext>
    </p:extLst>
  </p:cSld>
</p:sld>
</file>

<file path=ppt/slides/slide21.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A70AF50-AF1F-49C0-BF1A-F9C194EBEFCE}"/>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Possible causes of distress</a:t>
            </a:r>
          </a:p>
        </p:txBody>
      </p:sp>
      <p:sp>
        <p:nvSpPr>
          <p:cNvPr id="2" name="">
            <a:extLst xmlns:a="http://schemas.openxmlformats.org/drawingml/2006/main">
              <a:ext uri="{FF2B5EF4-FFF2-40B4-BE49-F238E27FC236}">
                <a16:creationId xmlns:a16="http://schemas.microsoft.com/office/drawing/2014/main" id="{BA916BE6-0D42-44A2-9CB7-65B0E09AB21F}"/>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21</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027f3bb70ec74db3"/>
          <a:stretch xmlns:a="http://schemas.openxmlformats.org/drawingml/2006/main"/>
        </p:blipFill>
        <p:spPr>
          <a:xfrm xmlns:a="http://schemas.openxmlformats.org/drawingml/2006/main">
            <a:off x="3049473" y="1333500"/>
            <a:ext cx="6083529" cy="4476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CAC3F36-37AA-49DE-ADA0-57D4781A7B22}"/>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Check physical needs and ask what the person is experiencing.</a:t>
            </a:r>
          </a:p>
        </p:txBody>
      </p:sp>
    </p:spTree>
    <p:extLst>
      <p:ext uri="{BB962C8B-B14F-4D97-AF65-F5344CB8AC3E}">
        <p14:creationId xmlns:p14="http://schemas.microsoft.com/office/powerpoint/2010/main" val="1388961458"/>
      </p:ext>
    </p:extLst>
  </p:cSld>
</p:sld>
</file>

<file path=ppt/slides/slide22.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7073E77-10D3-4055-AB59-F26E9BB8A704}"/>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Speaking with a frightened person</a:t>
            </a:r>
          </a:p>
        </p:txBody>
      </p:sp>
      <p:sp>
        <p:nvSpPr>
          <p:cNvPr id="2" name="">
            <a:extLst xmlns:a="http://schemas.openxmlformats.org/drawingml/2006/main">
              <a:ext uri="{FF2B5EF4-FFF2-40B4-BE49-F238E27FC236}">
                <a16:creationId xmlns:a16="http://schemas.microsoft.com/office/drawing/2014/main" id="{98BE9A17-0604-47DD-A267-3CD3E422BD4A}"/>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22</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5443a56a9e247b1"/>
          <a:srcRect xmlns:a="http://schemas.openxmlformats.org/drawingml/2006/main" l="3862" t="0" r="3862" b="0"/>
          <a:stretch xmlns:a="http://schemas.openxmlformats.org/drawingml/2006/main">
            <a:fillRect l="0" t="0" r="0" b="0"/>
          </a:stretch>
        </p:blipFill>
        <p:spPr>
          <a:xfrm xmlns:a="http://schemas.openxmlformats.org/drawingml/2006/main">
            <a:off x="495300" y="1447800"/>
            <a:ext cx="6953250" cy="42386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2FEB082-4779-479A-8F1B-522F186EDDC8}"/>
              </a:ext>
            </a:extLst>
          </p:cNvPr>
          <p:cNvSpPr>
            <a:spLocks xmlns:a="http://schemas.openxmlformats.org/drawingml/2006/main" noGrp="1"/>
          </p:cNvSpPr>
          <p:nvPr/>
        </p:nvSpPr>
        <p:spPr>
          <a:xfrm xmlns:a="http://schemas.openxmlformats.org/drawingml/2006/main">
            <a:off x="7800975" y="1571625"/>
            <a:ext cx="38100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00FFFF"/>
                </a:solidFill>
                <a:latin typeface="Cambria"/>
                <a:ea typeface="Cambria"/>
                <a:cs typeface="Cambria"/>
              </a:defRPr>
            </a:pPr>
            <a:r>
              <a:rPr sz="2475" b="0">
                <a:solidFill>
                  <a:srgbClr val="00FFFF"/>
                </a:solidFill>
                <a:latin typeface="Cambria"/>
                <a:ea typeface="Cambria"/>
                <a:cs typeface="Cambria"/>
              </a:rPr>
              <a:t>Introduce yourself</a:t>
            </a:r>
          </a:p>
        </p:txBody>
      </p:sp>
      <p:sp>
        <p:nvSpPr>
          <p:cNvPr id="5" name="">
            <a:extLst xmlns:a="http://schemas.openxmlformats.org/drawingml/2006/main">
              <a:ext uri="{FF2B5EF4-FFF2-40B4-BE49-F238E27FC236}">
                <a16:creationId xmlns:a16="http://schemas.microsoft.com/office/drawing/2014/main" id="{DAB38903-B548-4E7E-9FD8-5FCE1A56DE2D}"/>
              </a:ext>
            </a:extLst>
          </p:cNvPr>
          <p:cNvSpPr>
            <a:spLocks xmlns:a="http://schemas.openxmlformats.org/drawingml/2006/main" noGrp="1"/>
          </p:cNvSpPr>
          <p:nvPr/>
        </p:nvSpPr>
        <p:spPr>
          <a:xfrm xmlns:a="http://schemas.openxmlformats.org/drawingml/2006/main">
            <a:off x="7800975" y="2600325"/>
            <a:ext cx="38100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FFFFFF"/>
                </a:solidFill>
                <a:latin typeface="Cambria"/>
                <a:ea typeface="Cambria"/>
                <a:cs typeface="Cambria"/>
              </a:defRPr>
            </a:pPr>
            <a:r>
              <a:rPr sz="2475" b="0">
                <a:solidFill>
                  <a:srgbClr val="FFFFFF"/>
                </a:solidFill>
                <a:latin typeface="Cambria"/>
                <a:ea typeface="Cambria"/>
                <a:cs typeface="Cambria"/>
              </a:rPr>
              <a:t>Ask how they feel</a:t>
            </a:r>
          </a:p>
        </p:txBody>
      </p:sp>
      <p:sp>
        <p:nvSpPr>
          <p:cNvPr id="6" name="">
            <a:extLst xmlns:a="http://schemas.openxmlformats.org/drawingml/2006/main">
              <a:ext uri="{FF2B5EF4-FFF2-40B4-BE49-F238E27FC236}">
                <a16:creationId xmlns:a16="http://schemas.microsoft.com/office/drawing/2014/main" id="{1AFA2FCE-7536-42DA-8274-6DA447237227}"/>
              </a:ext>
            </a:extLst>
          </p:cNvPr>
          <p:cNvSpPr>
            <a:spLocks xmlns:a="http://schemas.openxmlformats.org/drawingml/2006/main" noGrp="1"/>
          </p:cNvSpPr>
          <p:nvPr/>
        </p:nvSpPr>
        <p:spPr>
          <a:xfrm xmlns:a="http://schemas.openxmlformats.org/drawingml/2006/main">
            <a:off x="7800975" y="3629025"/>
            <a:ext cx="38100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FFFFFF"/>
                </a:solidFill>
                <a:latin typeface="Cambria"/>
                <a:ea typeface="Cambria"/>
                <a:cs typeface="Cambria"/>
              </a:defRPr>
            </a:pPr>
            <a:r>
              <a:rPr sz="2475" b="0">
                <a:solidFill>
                  <a:srgbClr val="FFFFFF"/>
                </a:solidFill>
                <a:latin typeface="Cambria"/>
                <a:ea typeface="Cambria"/>
                <a:cs typeface="Cambria"/>
              </a:rPr>
              <a:t>Explain before touching</a:t>
            </a:r>
          </a:p>
        </p:txBody>
      </p:sp>
      <p:sp>
        <p:nvSpPr>
          <p:cNvPr id="7" name="">
            <a:extLst xmlns:a="http://schemas.openxmlformats.org/drawingml/2006/main">
              <a:ext uri="{FF2B5EF4-FFF2-40B4-BE49-F238E27FC236}">
                <a16:creationId xmlns:a16="http://schemas.microsoft.com/office/drawing/2014/main" id="{F4D186AE-290A-463E-855B-517B56294526}"/>
              </a:ext>
            </a:extLst>
          </p:cNvPr>
          <p:cNvSpPr>
            <a:spLocks xmlns:a="http://schemas.openxmlformats.org/drawingml/2006/main" noGrp="1"/>
          </p:cNvSpPr>
          <p:nvPr/>
        </p:nvSpPr>
        <p:spPr>
          <a:xfrm xmlns:a="http://schemas.openxmlformats.org/drawingml/2006/main">
            <a:off x="7800975" y="4657725"/>
            <a:ext cx="38100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FFFFFF"/>
                </a:solidFill>
                <a:latin typeface="Cambria"/>
                <a:ea typeface="Cambria"/>
                <a:cs typeface="Cambria"/>
              </a:defRPr>
            </a:pPr>
            <a:r>
              <a:rPr sz="2475" b="0">
                <a:solidFill>
                  <a:srgbClr val="FFFFFF"/>
                </a:solidFill>
                <a:latin typeface="Cambria"/>
                <a:ea typeface="Cambria"/>
                <a:cs typeface="Cambria"/>
              </a:rPr>
              <a:t>Allow time to answer</a:t>
            </a:r>
          </a:p>
        </p:txBody>
      </p:sp>
      <p:sp>
        <p:nvSpPr>
          <p:cNvPr id="8" name="">
            <a:extLst xmlns:a="http://schemas.openxmlformats.org/drawingml/2006/main">
              <a:ext uri="{FF2B5EF4-FFF2-40B4-BE49-F238E27FC236}">
                <a16:creationId xmlns:a16="http://schemas.microsoft.com/office/drawing/2014/main" id="{78A1651B-0812-40E9-A6F5-0198059B1611}"/>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Example words: “You are in hospital. I’m one of the nurses. I’ll explain what we are doing.”</a:t>
            </a:r>
          </a:p>
        </p:txBody>
      </p:sp>
    </p:spTree>
    <p:extLst>
      <p:ext uri="{BB962C8B-B14F-4D97-AF65-F5344CB8AC3E}">
        <p14:creationId xmlns:p14="http://schemas.microsoft.com/office/powerpoint/2010/main" val="1911744489"/>
      </p:ext>
    </p:extLst>
  </p:cSld>
</p:sld>
</file>

<file path=ppt/slides/slide23.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B36CE75-9937-45CE-9740-DBB687E4DCCB}"/>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No general drug treatment for delirium</a:t>
            </a:r>
          </a:p>
        </p:txBody>
      </p:sp>
      <p:sp>
        <p:nvSpPr>
          <p:cNvPr id="2" name="">
            <a:extLst xmlns:a="http://schemas.openxmlformats.org/drawingml/2006/main">
              <a:ext uri="{FF2B5EF4-FFF2-40B4-BE49-F238E27FC236}">
                <a16:creationId xmlns:a16="http://schemas.microsoft.com/office/drawing/2014/main" id="{E890ABFE-50CC-462D-9574-04D97E910662}"/>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23</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3e359914677c4f4d"/>
          <a:stretch xmlns:a="http://schemas.openxmlformats.org/drawingml/2006/main"/>
        </p:blipFill>
        <p:spPr>
          <a:xfrm xmlns:a="http://schemas.openxmlformats.org/drawingml/2006/main">
            <a:off x="1973116" y="1524000"/>
            <a:ext cx="8245767" cy="3714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108877F-B1A3-41FB-ABFC-E2B2E494272A}"/>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Treat the causes. Continue care and assess distress or immediate safety risks.</a:t>
            </a:r>
          </a:p>
        </p:txBody>
      </p:sp>
    </p:spTree>
    <p:extLst>
      <p:ext uri="{BB962C8B-B14F-4D97-AF65-F5344CB8AC3E}">
        <p14:creationId xmlns:p14="http://schemas.microsoft.com/office/powerpoint/2010/main" val="265956441"/>
      </p:ext>
    </p:extLst>
  </p:cSld>
</p:sld>
</file>

<file path=ppt/slides/slide24.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79D5F77-A56B-4B23-AF4A-F44F7ADCEA5B}"/>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When a medicine is considered</a:t>
            </a:r>
          </a:p>
        </p:txBody>
      </p:sp>
      <p:sp>
        <p:nvSpPr>
          <p:cNvPr id="2" name="">
            <a:extLst xmlns:a="http://schemas.openxmlformats.org/drawingml/2006/main">
              <a:ext uri="{FF2B5EF4-FFF2-40B4-BE49-F238E27FC236}">
                <a16:creationId xmlns:a16="http://schemas.microsoft.com/office/drawing/2014/main" id="{A8D07B00-448F-48B1-8275-2A43964C71E7}"/>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24</a:t>
            </a:r>
          </a:p>
        </p:txBody>
      </p:sp>
      <p:sp>
        <p:nvSpPr>
          <p:cNvPr id="3" name="">
            <a:extLst xmlns:a="http://schemas.openxmlformats.org/drawingml/2006/main">
              <a:ext uri="{FF2B5EF4-FFF2-40B4-BE49-F238E27FC236}">
                <a16:creationId xmlns:a16="http://schemas.microsoft.com/office/drawing/2014/main" id="{FD9D706D-F9B1-4500-B617-755C83D8F792}"/>
              </a:ext>
            </a:extLst>
          </p:cNvPr>
          <p:cNvSpPr>
            <a:spLocks xmlns:a="http://schemas.openxmlformats.org/drawingml/2006/main" noGrp="1"/>
          </p:cNvSpPr>
          <p:nvPr/>
        </p:nvSpPr>
        <p:spPr>
          <a:xfrm xmlns:a="http://schemas.openxmlformats.org/drawingml/2006/main">
            <a:off x="809625" y="1409700"/>
            <a:ext cx="10572750"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2775" b="1">
                <a:solidFill>
                  <a:srgbClr val="00FFFF"/>
                </a:solidFill>
                <a:latin typeface="Cambria"/>
                <a:ea typeface="Cambria"/>
                <a:cs typeface="Cambria"/>
              </a:defRPr>
            </a:pPr>
            <a:r>
              <a:rPr sz="2775" b="1">
                <a:solidFill>
                  <a:srgbClr val="00FFFF"/>
                </a:solidFill>
                <a:latin typeface="Cambria"/>
                <a:ea typeface="Cambria"/>
                <a:cs typeface="Cambria"/>
              </a:rPr>
              <a:t>Intractable distress or significant safety risk</a:t>
            </a:r>
          </a:p>
          <a:p xmlns:a="http://schemas.openxmlformats.org/drawingml/2006/main">
            <a:pPr algn="ctr">
              <a:defRPr sz="2775" b="1">
                <a:solidFill>
                  <a:srgbClr val="00FFFF"/>
                </a:solidFill>
                <a:latin typeface="Cambria"/>
                <a:ea typeface="Cambria"/>
                <a:cs typeface="Cambria"/>
              </a:defRPr>
            </a:pPr>
            <a:r>
              <a:rPr sz="2775" b="1">
                <a:solidFill>
                  <a:srgbClr val="00FFFF"/>
                </a:solidFill>
                <a:latin typeface="Cambria"/>
                <a:ea typeface="Cambria"/>
                <a:cs typeface="Cambria"/>
              </a:rPr>
              <a:t>after non-drug measures have not helped</a:t>
            </a:r>
          </a:p>
        </p:txBody>
      </p:sp>
      <p:sp>
        <p:nvSpPr>
          <p:cNvPr id="4" name="">
            <a:extLst xmlns:a="http://schemas.openxmlformats.org/drawingml/2006/main">
              <a:ext uri="{FF2B5EF4-FFF2-40B4-BE49-F238E27FC236}">
                <a16:creationId xmlns:a16="http://schemas.microsoft.com/office/drawing/2014/main" id="{002FF66E-22F8-46C5-BFE3-882C1AD24261}"/>
              </a:ext>
            </a:extLst>
          </p:cNvPr>
          <p:cNvSpPr>
            <a:spLocks xmlns:a="http://schemas.openxmlformats.org/drawingml/2006/main" noGrp="1"/>
          </p:cNvSpPr>
          <p:nvPr/>
        </p:nvSpPr>
        <p:spPr>
          <a:xfrm xmlns:a="http://schemas.openxmlformats.org/drawingml/2006/main">
            <a:off x="876300" y="2924175"/>
            <a:ext cx="10382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00FFFF"/>
                </a:solidFill>
                <a:latin typeface="Cambria"/>
                <a:ea typeface="Cambria"/>
                <a:cs typeface="Cambria"/>
              </a:defRPr>
            </a:pPr>
            <a:r>
              <a:rPr sz="2250" b="0">
                <a:solidFill>
                  <a:srgbClr val="00FFFF"/>
                </a:solidFill>
                <a:latin typeface="Cambria"/>
                <a:ea typeface="Cambria"/>
                <a:cs typeface="Cambria"/>
              </a:rPr>
              <a:t>An authorised prescriber assesses individual risks</a:t>
            </a:r>
          </a:p>
        </p:txBody>
      </p:sp>
      <p:sp>
        <p:nvSpPr>
          <p:cNvPr id="5" name="">
            <a:extLst xmlns:a="http://schemas.openxmlformats.org/drawingml/2006/main">
              <a:ext uri="{FF2B5EF4-FFF2-40B4-BE49-F238E27FC236}">
                <a16:creationId xmlns:a16="http://schemas.microsoft.com/office/drawing/2014/main" id="{EEFC4365-9062-4B0A-AFD8-C1A97452933A}"/>
              </a:ext>
            </a:extLst>
          </p:cNvPr>
          <p:cNvSpPr>
            <a:spLocks xmlns:a="http://schemas.openxmlformats.org/drawingml/2006/main" noGrp="1"/>
          </p:cNvSpPr>
          <p:nvPr/>
        </p:nvSpPr>
        <p:spPr>
          <a:xfrm xmlns:a="http://schemas.openxmlformats.org/drawingml/2006/main">
            <a:off x="876300" y="3609975"/>
            <a:ext cx="10382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FFFFFF"/>
                </a:solidFill>
                <a:latin typeface="Cambria"/>
                <a:ea typeface="Cambria"/>
                <a:cs typeface="Cambria"/>
              </a:defRPr>
            </a:pPr>
            <a:r>
              <a:rPr sz="2250" b="0">
                <a:solidFill>
                  <a:srgbClr val="FFFFFF"/>
                </a:solidFill>
                <a:latin typeface="Cambria"/>
                <a:ea typeface="Cambria"/>
                <a:cs typeface="Cambria"/>
              </a:rPr>
              <a:t>Lowest appropriate dose, shortest possible time</a:t>
            </a:r>
          </a:p>
        </p:txBody>
      </p:sp>
      <p:sp>
        <p:nvSpPr>
          <p:cNvPr id="6" name="">
            <a:extLst xmlns:a="http://schemas.openxmlformats.org/drawingml/2006/main">
              <a:ext uri="{FF2B5EF4-FFF2-40B4-BE49-F238E27FC236}">
                <a16:creationId xmlns:a16="http://schemas.microsoft.com/office/drawing/2014/main" id="{D27778F0-333A-48C4-B863-E4BA8624637C}"/>
              </a:ext>
            </a:extLst>
          </p:cNvPr>
          <p:cNvSpPr>
            <a:spLocks xmlns:a="http://schemas.openxmlformats.org/drawingml/2006/main" noGrp="1"/>
          </p:cNvSpPr>
          <p:nvPr/>
        </p:nvSpPr>
        <p:spPr>
          <a:xfrm xmlns:a="http://schemas.openxmlformats.org/drawingml/2006/main">
            <a:off x="876300" y="4295775"/>
            <a:ext cx="10382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FFFFFF"/>
                </a:solidFill>
                <a:latin typeface="Cambria"/>
                <a:ea typeface="Cambria"/>
                <a:cs typeface="Cambria"/>
              </a:defRPr>
            </a:pPr>
            <a:r>
              <a:rPr sz="2250" b="0">
                <a:solidFill>
                  <a:srgbClr val="FFFFFF"/>
                </a:solidFill>
                <a:latin typeface="Cambria"/>
                <a:ea typeface="Cambria"/>
                <a:cs typeface="Cambria"/>
              </a:rPr>
              <a:t>Document monitoring, review and stopping plans</a:t>
            </a:r>
          </a:p>
        </p:txBody>
      </p:sp>
      <p:sp>
        <p:nvSpPr>
          <p:cNvPr id="7" name="">
            <a:extLst xmlns:a="http://schemas.openxmlformats.org/drawingml/2006/main">
              <a:ext uri="{FF2B5EF4-FFF2-40B4-BE49-F238E27FC236}">
                <a16:creationId xmlns:a16="http://schemas.microsoft.com/office/drawing/2014/main" id="{F5333EB6-EC8F-4185-83AA-430358EB7F63}"/>
              </a:ext>
            </a:extLst>
          </p:cNvPr>
          <p:cNvSpPr>
            <a:spLocks xmlns:a="http://schemas.openxmlformats.org/drawingml/2006/main" noGrp="1"/>
          </p:cNvSpPr>
          <p:nvPr/>
        </p:nvSpPr>
        <p:spPr>
          <a:xfrm xmlns:a="http://schemas.openxmlformats.org/drawingml/2006/main">
            <a:off x="876300" y="4981575"/>
            <a:ext cx="10382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FFFFFF"/>
                </a:solidFill>
                <a:latin typeface="Cambria"/>
                <a:ea typeface="Cambria"/>
                <a:cs typeface="Cambria"/>
              </a:defRPr>
            </a:pPr>
            <a:r>
              <a:rPr sz="2250" b="0">
                <a:solidFill>
                  <a:srgbClr val="FFFFFF"/>
                </a:solidFill>
                <a:latin typeface="Cambria"/>
                <a:ea typeface="Cambria"/>
                <a:cs typeface="Cambria"/>
              </a:rPr>
              <a:t>Stop before discharge unless a senior clinician authorises continuation</a:t>
            </a:r>
          </a:p>
        </p:txBody>
      </p:sp>
      <p:sp>
        <p:nvSpPr>
          <p:cNvPr id="8" name="">
            <a:extLst xmlns:a="http://schemas.openxmlformats.org/drawingml/2006/main">
              <a:ext uri="{FF2B5EF4-FFF2-40B4-BE49-F238E27FC236}">
                <a16:creationId xmlns:a16="http://schemas.microsoft.com/office/drawing/2014/main" id="{5B5DA57B-08D4-44D1-B042-1A4F96540F6D}"/>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Haloperidol must not be used in Parkinson’s disease or dementia with Lewy bodies.</a:t>
            </a:r>
          </a:p>
        </p:txBody>
      </p:sp>
    </p:spTree>
    <p:extLst>
      <p:ext uri="{BB962C8B-B14F-4D97-AF65-F5344CB8AC3E}">
        <p14:creationId xmlns:p14="http://schemas.microsoft.com/office/powerpoint/2010/main" val="55156474"/>
      </p:ext>
    </p:extLst>
  </p:cSld>
</p:sld>
</file>

<file path=ppt/slides/slide25.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8245FE7-CD2D-45BA-8EFE-DAE24E9F3BC7}"/>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Several measures together reduce delirium</a:t>
            </a:r>
          </a:p>
        </p:txBody>
      </p:sp>
      <p:sp>
        <p:nvSpPr>
          <p:cNvPr id="2" name="">
            <a:extLst xmlns:a="http://schemas.openxmlformats.org/drawingml/2006/main">
              <a:ext uri="{FF2B5EF4-FFF2-40B4-BE49-F238E27FC236}">
                <a16:creationId xmlns:a16="http://schemas.microsoft.com/office/drawing/2014/main" id="{CED37796-71A0-43BD-9F68-23922545FFA6}"/>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25</a:t>
            </a:r>
          </a:p>
        </p:txBody>
      </p:sp>
      <p:graphicFrame>
        <p:nvGraphicFramePr>
          <p:cNvPr id="10" name="Chart"/>
          <p:cNvGraphicFramePr/>
          <p:nvPr/>
        </p:nvGraphicFramePr>
        <p:xfrm>
          <a:off xmlns:a="http://schemas.openxmlformats.org/drawingml/2006/main" x="619125" y="1543050"/>
          <a:ext xmlns:a="http://schemas.openxmlformats.org/drawingml/2006/main" cx="7000875" cy="3962400"/>
        </p:xfrm>
        <a:graphic xmlns:a="http://schemas.openxmlformats.org/drawingml/2006/main">
          <a:graphicData uri="http://schemas.openxmlformats.org/drawingml/2006/chart">
            <c:chart xmlns:r="http://schemas.openxmlformats.org/officeDocument/2006/relationships" xmlns:c="http://schemas.openxmlformats.org/drawingml/2006/chart" r:id="R2838a6bb38d54b1c"/>
          </a:graphicData>
        </a:graphic>
      </p:graphicFrame>
      <p:sp>
        <p:nvSpPr>
          <p:cNvPr id="4" name="">
            <a:extLst xmlns:a="http://schemas.openxmlformats.org/drawingml/2006/main">
              <a:ext uri="{FF2B5EF4-FFF2-40B4-BE49-F238E27FC236}">
                <a16:creationId xmlns:a16="http://schemas.microsoft.com/office/drawing/2014/main" id="{E9FF28AB-38FC-45A8-AFC6-C8C1A7C2F400}"/>
              </a:ext>
            </a:extLst>
          </p:cNvPr>
          <p:cNvSpPr>
            <a:spLocks xmlns:a="http://schemas.openxmlformats.org/drawingml/2006/main" noGrp="1"/>
          </p:cNvSpPr>
          <p:nvPr/>
        </p:nvSpPr>
        <p:spPr>
          <a:xfrm xmlns:a="http://schemas.openxmlformats.org/drawingml/2006/main">
            <a:off x="8020050" y="1962150"/>
            <a:ext cx="35623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900" b="1">
                <a:solidFill>
                  <a:srgbClr val="FFFF00"/>
                </a:solidFill>
                <a:latin typeface="Lucida Bright"/>
                <a:ea typeface="Lucida Bright"/>
                <a:cs typeface="Lucida Bright"/>
              </a:defRPr>
            </a:pPr>
            <a:r>
              <a:rPr sz="3900" b="1">
                <a:solidFill>
                  <a:srgbClr val="FFFF00"/>
                </a:solidFill>
                <a:latin typeface="Lucida Bright"/>
                <a:ea typeface="Lucida Bright"/>
                <a:cs typeface="Lucida Bright"/>
              </a:rPr>
              <a:t>About 40%</a:t>
            </a:r>
          </a:p>
        </p:txBody>
      </p:sp>
      <p:sp>
        <p:nvSpPr>
          <p:cNvPr id="5" name="">
            <a:extLst xmlns:a="http://schemas.openxmlformats.org/drawingml/2006/main">
              <a:ext uri="{FF2B5EF4-FFF2-40B4-BE49-F238E27FC236}">
                <a16:creationId xmlns:a16="http://schemas.microsoft.com/office/drawing/2014/main" id="{98847613-7AD3-4A1A-A0AF-3A99DDA7D1E5}"/>
              </a:ext>
            </a:extLst>
          </p:cNvPr>
          <p:cNvSpPr>
            <a:spLocks xmlns:a="http://schemas.openxmlformats.org/drawingml/2006/main" noGrp="1"/>
          </p:cNvSpPr>
          <p:nvPr/>
        </p:nvSpPr>
        <p:spPr>
          <a:xfrm xmlns:a="http://schemas.openxmlformats.org/drawingml/2006/main">
            <a:off x="8020050" y="3048000"/>
            <a:ext cx="356235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2700" b="0">
                <a:solidFill>
                  <a:srgbClr val="FFFFFF"/>
                </a:solidFill>
                <a:latin typeface="Cambria"/>
                <a:ea typeface="Cambria"/>
                <a:cs typeface="Cambria"/>
              </a:defRPr>
            </a:pPr>
            <a:r>
              <a:rPr sz="2700" b="0">
                <a:solidFill>
                  <a:srgbClr val="FFFFFF"/>
                </a:solidFill>
                <a:latin typeface="Cambria"/>
                <a:ea typeface="Cambria"/>
                <a:cs typeface="Cambria"/>
              </a:rPr>
              <a:t>relative reduction</a:t>
            </a:r>
          </a:p>
          <a:p xmlns:a="http://schemas.openxmlformats.org/drawingml/2006/main">
            <a:pPr algn="ctr">
              <a:defRPr sz="2700" b="0">
                <a:solidFill>
                  <a:srgbClr val="FFFFFF"/>
                </a:solidFill>
                <a:latin typeface="Cambria"/>
                <a:ea typeface="Cambria"/>
                <a:cs typeface="Cambria"/>
              </a:defRPr>
            </a:pPr>
            <a:r>
              <a:rPr sz="2700" b="0">
                <a:solidFill>
                  <a:srgbClr val="FFFFFF"/>
                </a:solidFill>
                <a:latin typeface="Cambria"/>
                <a:ea typeface="Cambria"/>
                <a:cs typeface="Cambria"/>
              </a:rPr>
              <a:t>in delirium</a:t>
            </a:r>
          </a:p>
        </p:txBody>
      </p:sp>
      <p:sp>
        <p:nvSpPr>
          <p:cNvPr id="6" name="">
            <a:extLst xmlns:a="http://schemas.openxmlformats.org/drawingml/2006/main">
              <a:ext uri="{FF2B5EF4-FFF2-40B4-BE49-F238E27FC236}">
                <a16:creationId xmlns:a16="http://schemas.microsoft.com/office/drawing/2014/main" id="{B1E55BD4-E6FB-4658-9F60-57CBC5B1A758}"/>
              </a:ext>
            </a:extLst>
          </p:cNvPr>
          <p:cNvSpPr>
            <a:spLocks xmlns:a="http://schemas.openxmlformats.org/drawingml/2006/main" noGrp="1"/>
          </p:cNvSpPr>
          <p:nvPr/>
        </p:nvSpPr>
        <p:spPr>
          <a:xfrm xmlns:a="http://schemas.openxmlformats.org/drawingml/2006/main">
            <a:off x="8020050" y="4733925"/>
            <a:ext cx="35623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2100" b="0">
                <a:solidFill>
                  <a:srgbClr val="00FFFF"/>
                </a:solidFill>
                <a:latin typeface="Cambria"/>
                <a:ea typeface="Cambria"/>
                <a:cs typeface="Cambria"/>
              </a:defRPr>
            </a:pPr>
            <a:r>
              <a:rPr sz="2100" b="0">
                <a:solidFill>
                  <a:srgbClr val="00FFFF"/>
                </a:solidFill>
                <a:latin typeface="Cambria"/>
                <a:ea typeface="Cambria"/>
                <a:cs typeface="Cambria"/>
              </a:rPr>
              <a:t>Moderate-certainty evidence</a:t>
            </a:r>
          </a:p>
        </p:txBody>
      </p:sp>
      <p:sp>
        <p:nvSpPr>
          <p:cNvPr id="7" name="">
            <a:extLst xmlns:a="http://schemas.openxmlformats.org/drawingml/2006/main">
              <a:ext uri="{FF2B5EF4-FFF2-40B4-BE49-F238E27FC236}">
                <a16:creationId xmlns:a16="http://schemas.microsoft.com/office/drawing/2014/main" id="{CD505788-844F-43BF-85BA-38DBE74FC34F}"/>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Burton and colleagues, Cochrane, 2021. Non-ICU hospital trials.</a:t>
            </a:r>
          </a:p>
        </p:txBody>
      </p:sp>
    </p:spTree>
    <p:extLst>
      <p:ext uri="{BB962C8B-B14F-4D97-AF65-F5344CB8AC3E}">
        <p14:creationId xmlns:p14="http://schemas.microsoft.com/office/powerpoint/2010/main" val="952546152"/>
      </p:ext>
    </p:extLst>
  </p:cSld>
</p:sld>
</file>

<file path=ppt/slides/slide26.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04C66BCF-111D-4563-9943-63FF290E6165}"/>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Everyday care and prevention</a:t>
            </a:r>
          </a:p>
        </p:txBody>
      </p:sp>
      <p:sp>
        <p:nvSpPr>
          <p:cNvPr id="2" name="">
            <a:extLst xmlns:a="http://schemas.openxmlformats.org/drawingml/2006/main">
              <a:ext uri="{FF2B5EF4-FFF2-40B4-BE49-F238E27FC236}">
                <a16:creationId xmlns:a16="http://schemas.microsoft.com/office/drawing/2014/main" id="{6D93C5A1-E690-4CDB-ACAE-FE5929BFA452}"/>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26</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76302727e1f1490e"/>
          <a:srcRect xmlns:a="http://schemas.openxmlformats.org/drawingml/2006/main" l="5392" t="0" r="5392" b="0"/>
          <a:stretch xmlns:a="http://schemas.openxmlformats.org/drawingml/2006/main">
            <a:fillRect l="0" t="0" r="0" b="0"/>
          </a:stretch>
        </p:blipFill>
        <p:spPr>
          <a:xfrm xmlns:a="http://schemas.openxmlformats.org/drawingml/2006/main">
            <a:off x="495300" y="1504950"/>
            <a:ext cx="6496050" cy="4095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052B50A-2167-4BA4-A08C-21A888AB659E}"/>
              </a:ext>
            </a:extLst>
          </p:cNvPr>
          <p:cNvSpPr>
            <a:spLocks xmlns:a="http://schemas.openxmlformats.org/drawingml/2006/main" noGrp="1"/>
          </p:cNvSpPr>
          <p:nvPr/>
        </p:nvSpPr>
        <p:spPr>
          <a:xfrm xmlns:a="http://schemas.openxmlformats.org/drawingml/2006/main">
            <a:off x="7362825" y="1438275"/>
            <a:ext cx="42767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00FFFF"/>
                </a:solidFill>
                <a:latin typeface="Cambria"/>
                <a:ea typeface="Cambria"/>
                <a:cs typeface="Cambria"/>
              </a:defRPr>
            </a:pPr>
            <a:r>
              <a:rPr sz="2325" b="0">
                <a:solidFill>
                  <a:srgbClr val="00FFFF"/>
                </a:solidFill>
                <a:latin typeface="Cambria"/>
                <a:ea typeface="Cambria"/>
                <a:cs typeface="Cambria"/>
              </a:rPr>
              <a:t>Safe movement</a:t>
            </a:r>
          </a:p>
        </p:txBody>
      </p:sp>
      <p:sp>
        <p:nvSpPr>
          <p:cNvPr id="5" name="">
            <a:extLst xmlns:a="http://schemas.openxmlformats.org/drawingml/2006/main">
              <a:ext uri="{FF2B5EF4-FFF2-40B4-BE49-F238E27FC236}">
                <a16:creationId xmlns:a16="http://schemas.microsoft.com/office/drawing/2014/main" id="{30AA202E-3B2E-461F-AE67-0A3247F92339}"/>
              </a:ext>
            </a:extLst>
          </p:cNvPr>
          <p:cNvSpPr>
            <a:spLocks xmlns:a="http://schemas.openxmlformats.org/drawingml/2006/main" noGrp="1"/>
          </p:cNvSpPr>
          <p:nvPr/>
        </p:nvSpPr>
        <p:spPr>
          <a:xfrm xmlns:a="http://schemas.openxmlformats.org/drawingml/2006/main">
            <a:off x="7362825" y="2266950"/>
            <a:ext cx="42767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FFFFFF"/>
                </a:solidFill>
                <a:latin typeface="Cambria"/>
                <a:ea typeface="Cambria"/>
                <a:cs typeface="Cambria"/>
              </a:defRPr>
            </a:pPr>
            <a:r>
              <a:rPr sz="2325" b="0">
                <a:solidFill>
                  <a:srgbClr val="FFFFFF"/>
                </a:solidFill>
                <a:latin typeface="Cambria"/>
                <a:ea typeface="Cambria"/>
                <a:cs typeface="Cambria"/>
              </a:rPr>
              <a:t>Food, fluid and comfort</a:t>
            </a:r>
          </a:p>
        </p:txBody>
      </p:sp>
      <p:sp>
        <p:nvSpPr>
          <p:cNvPr id="6" name="">
            <a:extLst xmlns:a="http://schemas.openxmlformats.org/drawingml/2006/main">
              <a:ext uri="{FF2B5EF4-FFF2-40B4-BE49-F238E27FC236}">
                <a16:creationId xmlns:a16="http://schemas.microsoft.com/office/drawing/2014/main" id="{66218E36-A9DF-4CD1-936E-A8E057BF350E}"/>
              </a:ext>
            </a:extLst>
          </p:cNvPr>
          <p:cNvSpPr>
            <a:spLocks xmlns:a="http://schemas.openxmlformats.org/drawingml/2006/main" noGrp="1"/>
          </p:cNvSpPr>
          <p:nvPr/>
        </p:nvSpPr>
        <p:spPr>
          <a:xfrm xmlns:a="http://schemas.openxmlformats.org/drawingml/2006/main">
            <a:off x="7362825" y="3095625"/>
            <a:ext cx="42767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FFFFFF"/>
                </a:solidFill>
                <a:latin typeface="Cambria"/>
                <a:ea typeface="Cambria"/>
                <a:cs typeface="Cambria"/>
              </a:defRPr>
            </a:pPr>
            <a:r>
              <a:rPr sz="2325" b="0">
                <a:solidFill>
                  <a:srgbClr val="FFFFFF"/>
                </a:solidFill>
                <a:latin typeface="Cambria"/>
                <a:ea typeface="Cambria"/>
                <a:cs typeface="Cambria"/>
              </a:rPr>
              <a:t>Glasses and hearing aids</a:t>
            </a:r>
          </a:p>
        </p:txBody>
      </p:sp>
      <p:sp>
        <p:nvSpPr>
          <p:cNvPr id="7" name="">
            <a:extLst xmlns:a="http://schemas.openxmlformats.org/drawingml/2006/main">
              <a:ext uri="{FF2B5EF4-FFF2-40B4-BE49-F238E27FC236}">
                <a16:creationId xmlns:a16="http://schemas.microsoft.com/office/drawing/2014/main" id="{E3AE80CC-CA94-4E2F-B715-0706CE696DAE}"/>
              </a:ext>
            </a:extLst>
          </p:cNvPr>
          <p:cNvSpPr>
            <a:spLocks xmlns:a="http://schemas.openxmlformats.org/drawingml/2006/main" noGrp="1"/>
          </p:cNvSpPr>
          <p:nvPr/>
        </p:nvSpPr>
        <p:spPr>
          <a:xfrm xmlns:a="http://schemas.openxmlformats.org/drawingml/2006/main">
            <a:off x="7362825" y="3924300"/>
            <a:ext cx="42767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FFFFFF"/>
                </a:solidFill>
                <a:latin typeface="Cambria"/>
                <a:ea typeface="Cambria"/>
                <a:cs typeface="Cambria"/>
              </a:defRPr>
            </a:pPr>
            <a:r>
              <a:rPr sz="2325" b="0">
                <a:solidFill>
                  <a:srgbClr val="FFFFFF"/>
                </a:solidFill>
                <a:latin typeface="Cambria"/>
                <a:ea typeface="Cambria"/>
                <a:cs typeface="Cambria"/>
              </a:rPr>
              <a:t>Sleep and familiar contact</a:t>
            </a:r>
          </a:p>
        </p:txBody>
      </p:sp>
      <p:sp>
        <p:nvSpPr>
          <p:cNvPr id="8" name="">
            <a:extLst xmlns:a="http://schemas.openxmlformats.org/drawingml/2006/main">
              <a:ext uri="{FF2B5EF4-FFF2-40B4-BE49-F238E27FC236}">
                <a16:creationId xmlns:a16="http://schemas.microsoft.com/office/drawing/2014/main" id="{1992A333-14B8-4D3D-9B5B-22C303023A54}"/>
              </a:ext>
            </a:extLst>
          </p:cNvPr>
          <p:cNvSpPr>
            <a:spLocks xmlns:a="http://schemas.openxmlformats.org/drawingml/2006/main" noGrp="1"/>
          </p:cNvSpPr>
          <p:nvPr/>
        </p:nvSpPr>
        <p:spPr>
          <a:xfrm xmlns:a="http://schemas.openxmlformats.org/drawingml/2006/main">
            <a:off x="7362825" y="4752975"/>
            <a:ext cx="42767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FFFFFF"/>
                </a:solidFill>
                <a:latin typeface="Cambria"/>
                <a:ea typeface="Cambria"/>
                <a:cs typeface="Cambria"/>
              </a:defRPr>
            </a:pPr>
            <a:r>
              <a:rPr sz="2325" b="0">
                <a:solidFill>
                  <a:srgbClr val="FFFFFF"/>
                </a:solidFill>
                <a:latin typeface="Cambria"/>
                <a:ea typeface="Cambria"/>
                <a:cs typeface="Cambria"/>
              </a:rPr>
              <a:t>Medicine review</a:t>
            </a:r>
          </a:p>
        </p:txBody>
      </p:sp>
      <p:sp>
        <p:nvSpPr>
          <p:cNvPr id="9" name="">
            <a:extLst xmlns:a="http://schemas.openxmlformats.org/drawingml/2006/main">
              <a:ext uri="{FF2B5EF4-FFF2-40B4-BE49-F238E27FC236}">
                <a16:creationId xmlns:a16="http://schemas.microsoft.com/office/drawing/2014/main" id="{C01C10EC-CD3B-4DF5-92A3-4E2911584159}"/>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Follow the individual swallowing, fluid and mobility plans.</a:t>
            </a:r>
          </a:p>
        </p:txBody>
      </p:sp>
    </p:spTree>
    <p:extLst>
      <p:ext uri="{BB962C8B-B14F-4D97-AF65-F5344CB8AC3E}">
        <p14:creationId xmlns:p14="http://schemas.microsoft.com/office/powerpoint/2010/main" val="914742553"/>
      </p:ext>
    </p:extLst>
  </p:cSld>
</p:sld>
</file>

<file path=ppt/slides/slide27.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30DAC81-31B9-4B2F-9C5C-25C694AC701F}"/>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Recovery can take time</a:t>
            </a:r>
          </a:p>
        </p:txBody>
      </p:sp>
      <p:sp>
        <p:nvSpPr>
          <p:cNvPr id="2" name="">
            <a:extLst xmlns:a="http://schemas.openxmlformats.org/drawingml/2006/main">
              <a:ext uri="{FF2B5EF4-FFF2-40B4-BE49-F238E27FC236}">
                <a16:creationId xmlns:a16="http://schemas.microsoft.com/office/drawing/2014/main" id="{348AB366-71D4-4936-B30A-1AB8F8A65BDD}"/>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27</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00d2df4db0340e0"/>
          <a:srcRect xmlns:a="http://schemas.openxmlformats.org/drawingml/2006/main" l="5327" t="0" r="5327" b="0"/>
          <a:stretch xmlns:a="http://schemas.openxmlformats.org/drawingml/2006/main">
            <a:fillRect l="0" t="0" r="0" b="0"/>
          </a:stretch>
        </p:blipFill>
        <p:spPr>
          <a:xfrm xmlns:a="http://schemas.openxmlformats.org/drawingml/2006/main">
            <a:off x="495300" y="1504950"/>
            <a:ext cx="6505575" cy="4095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503ED6D-8C68-4709-85F4-469020DE35B4}"/>
              </a:ext>
            </a:extLst>
          </p:cNvPr>
          <p:cNvSpPr>
            <a:spLocks xmlns:a="http://schemas.openxmlformats.org/drawingml/2006/main" noGrp="1"/>
          </p:cNvSpPr>
          <p:nvPr/>
        </p:nvSpPr>
        <p:spPr>
          <a:xfrm xmlns:a="http://schemas.openxmlformats.org/drawingml/2006/main">
            <a:off x="7400925" y="1543050"/>
            <a:ext cx="423862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00FFFF"/>
                </a:solidFill>
                <a:latin typeface="Cambria"/>
                <a:ea typeface="Cambria"/>
                <a:cs typeface="Cambria"/>
              </a:defRPr>
            </a:pPr>
            <a:r>
              <a:rPr sz="2325" b="0">
                <a:solidFill>
                  <a:srgbClr val="00FFFF"/>
                </a:solidFill>
                <a:latin typeface="Cambria"/>
                <a:ea typeface="Cambria"/>
                <a:cs typeface="Cambria"/>
              </a:rPr>
              <a:t>Days or weeks</a:t>
            </a:r>
          </a:p>
        </p:txBody>
      </p:sp>
      <p:sp>
        <p:nvSpPr>
          <p:cNvPr id="5" name="">
            <a:extLst xmlns:a="http://schemas.openxmlformats.org/drawingml/2006/main">
              <a:ext uri="{FF2B5EF4-FFF2-40B4-BE49-F238E27FC236}">
                <a16:creationId xmlns:a16="http://schemas.microsoft.com/office/drawing/2014/main" id="{0F2A8F05-0543-4FD6-9E39-5EFCA681A61A}"/>
              </a:ext>
            </a:extLst>
          </p:cNvPr>
          <p:cNvSpPr>
            <a:spLocks xmlns:a="http://schemas.openxmlformats.org/drawingml/2006/main" noGrp="1"/>
          </p:cNvSpPr>
          <p:nvPr/>
        </p:nvSpPr>
        <p:spPr>
          <a:xfrm xmlns:a="http://schemas.openxmlformats.org/drawingml/2006/main">
            <a:off x="7400925" y="2590800"/>
            <a:ext cx="423862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FFFFFF"/>
                </a:solidFill>
                <a:latin typeface="Cambria"/>
                <a:ea typeface="Cambria"/>
                <a:cs typeface="Cambria"/>
              </a:defRPr>
            </a:pPr>
            <a:r>
              <a:rPr sz="2325" b="0">
                <a:solidFill>
                  <a:srgbClr val="FFFFFF"/>
                </a:solidFill>
                <a:latin typeface="Cambria"/>
                <a:ea typeface="Cambria"/>
                <a:cs typeface="Cambria"/>
              </a:rPr>
              <a:t>Sometimes months</a:t>
            </a:r>
          </a:p>
        </p:txBody>
      </p:sp>
      <p:sp>
        <p:nvSpPr>
          <p:cNvPr id="6" name="">
            <a:extLst xmlns:a="http://schemas.openxmlformats.org/drawingml/2006/main">
              <a:ext uri="{FF2B5EF4-FFF2-40B4-BE49-F238E27FC236}">
                <a16:creationId xmlns:a16="http://schemas.microsoft.com/office/drawing/2014/main" id="{95036D91-D8AE-4FA8-BEB7-23B599DF730B}"/>
              </a:ext>
            </a:extLst>
          </p:cNvPr>
          <p:cNvSpPr>
            <a:spLocks xmlns:a="http://schemas.openxmlformats.org/drawingml/2006/main" noGrp="1"/>
          </p:cNvSpPr>
          <p:nvPr/>
        </p:nvSpPr>
        <p:spPr>
          <a:xfrm xmlns:a="http://schemas.openxmlformats.org/drawingml/2006/main">
            <a:off x="7400925" y="3638550"/>
            <a:ext cx="423862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FFFFFF"/>
                </a:solidFill>
                <a:latin typeface="Cambria"/>
                <a:ea typeface="Cambria"/>
                <a:cs typeface="Cambria"/>
              </a:defRPr>
            </a:pPr>
            <a:r>
              <a:rPr sz="2325" b="0">
                <a:solidFill>
                  <a:srgbClr val="FFFFFF"/>
                </a:solidFill>
                <a:latin typeface="Cambria"/>
                <a:ea typeface="Cambria"/>
                <a:cs typeface="Cambria"/>
              </a:rPr>
              <a:t>Continuing symptoms need review</a:t>
            </a:r>
          </a:p>
        </p:txBody>
      </p:sp>
      <p:sp>
        <p:nvSpPr>
          <p:cNvPr id="7" name="">
            <a:extLst xmlns:a="http://schemas.openxmlformats.org/drawingml/2006/main">
              <a:ext uri="{FF2B5EF4-FFF2-40B4-BE49-F238E27FC236}">
                <a16:creationId xmlns:a16="http://schemas.microsoft.com/office/drawing/2014/main" id="{0D7FF7DD-03D6-4602-BEA6-C8C81CBC7AA8}"/>
              </a:ext>
            </a:extLst>
          </p:cNvPr>
          <p:cNvSpPr>
            <a:spLocks xmlns:a="http://schemas.openxmlformats.org/drawingml/2006/main" noGrp="1"/>
          </p:cNvSpPr>
          <p:nvPr/>
        </p:nvSpPr>
        <p:spPr>
          <a:xfrm xmlns:a="http://schemas.openxmlformats.org/drawingml/2006/main">
            <a:off x="7400925" y="4686300"/>
            <a:ext cx="423862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FFFFFF"/>
                </a:solidFill>
                <a:latin typeface="Cambria"/>
                <a:ea typeface="Cambria"/>
                <a:cs typeface="Cambria"/>
              </a:defRPr>
            </a:pPr>
            <a:r>
              <a:rPr sz="2325" b="0">
                <a:solidFill>
                  <a:srgbClr val="FFFFFF"/>
                </a:solidFill>
                <a:latin typeface="Cambria"/>
                <a:ea typeface="Cambria"/>
                <a:cs typeface="Cambria"/>
              </a:rPr>
              <a:t>A new deterioration needs prompt assessment</a:t>
            </a:r>
          </a:p>
        </p:txBody>
      </p:sp>
      <p:sp>
        <p:nvSpPr>
          <p:cNvPr id="8" name="">
            <a:extLst xmlns:a="http://schemas.openxmlformats.org/drawingml/2006/main">
              <a:ext uri="{FF2B5EF4-FFF2-40B4-BE49-F238E27FC236}">
                <a16:creationId xmlns:a16="http://schemas.microsoft.com/office/drawing/2014/main" id="{D7A692FA-0A4F-4794-BA22-A17C42409F7C}"/>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Explain what to expect, who will review and how to get help.</a:t>
            </a:r>
          </a:p>
        </p:txBody>
      </p:sp>
    </p:spTree>
    <p:extLst>
      <p:ext uri="{BB962C8B-B14F-4D97-AF65-F5344CB8AC3E}">
        <p14:creationId xmlns:p14="http://schemas.microsoft.com/office/powerpoint/2010/main" val="1145941907"/>
      </p:ext>
    </p:extLst>
  </p:cSld>
</p:sld>
</file>

<file path=ppt/slides/slide28.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EFDE32E-174C-4DB9-9537-D6DDCFB10A72}"/>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Record the word delirium</a:t>
            </a:r>
          </a:p>
        </p:txBody>
      </p:sp>
      <p:sp>
        <p:nvSpPr>
          <p:cNvPr id="2" name="">
            <a:extLst xmlns:a="http://schemas.openxmlformats.org/drawingml/2006/main">
              <a:ext uri="{FF2B5EF4-FFF2-40B4-BE49-F238E27FC236}">
                <a16:creationId xmlns:a16="http://schemas.microsoft.com/office/drawing/2014/main" id="{2471C730-B48B-4166-B18A-25E0C0B2006B}"/>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28</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213cc1681f947c3"/>
          <a:stretch xmlns:a="http://schemas.openxmlformats.org/drawingml/2006/main"/>
        </p:blipFill>
        <p:spPr>
          <a:xfrm xmlns:a="http://schemas.openxmlformats.org/drawingml/2006/main">
            <a:off x="495300" y="1800994"/>
            <a:ext cx="6343650" cy="357033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77F5193-00A6-43A3-8A67-9C5025FBD340}"/>
              </a:ext>
            </a:extLst>
          </p:cNvPr>
          <p:cNvSpPr>
            <a:spLocks xmlns:a="http://schemas.openxmlformats.org/drawingml/2006/main" noGrp="1"/>
          </p:cNvSpPr>
          <p:nvPr/>
        </p:nvSpPr>
        <p:spPr>
          <a:xfrm xmlns:a="http://schemas.openxmlformats.org/drawingml/2006/main">
            <a:off x="7391400" y="1485900"/>
            <a:ext cx="42672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00FFFF"/>
                </a:solidFill>
                <a:latin typeface="Cambria"/>
                <a:ea typeface="Cambria"/>
                <a:cs typeface="Cambria"/>
              </a:defRPr>
            </a:pPr>
            <a:r>
              <a:rPr sz="2325" b="0">
                <a:solidFill>
                  <a:srgbClr val="00FFFF"/>
                </a:solidFill>
                <a:latin typeface="Cambria"/>
                <a:ea typeface="Cambria"/>
                <a:cs typeface="Cambria"/>
              </a:rPr>
              <a:t>What changed, and when?</a:t>
            </a:r>
          </a:p>
        </p:txBody>
      </p:sp>
      <p:sp>
        <p:nvSpPr>
          <p:cNvPr id="5" name="">
            <a:extLst xmlns:a="http://schemas.openxmlformats.org/drawingml/2006/main">
              <a:ext uri="{FF2B5EF4-FFF2-40B4-BE49-F238E27FC236}">
                <a16:creationId xmlns:a16="http://schemas.microsoft.com/office/drawing/2014/main" id="{CBF343E0-DF3C-4A63-B462-D088BD216AED}"/>
              </a:ext>
            </a:extLst>
          </p:cNvPr>
          <p:cNvSpPr>
            <a:spLocks xmlns:a="http://schemas.openxmlformats.org/drawingml/2006/main" noGrp="1"/>
          </p:cNvSpPr>
          <p:nvPr/>
        </p:nvSpPr>
        <p:spPr>
          <a:xfrm xmlns:a="http://schemas.openxmlformats.org/drawingml/2006/main">
            <a:off x="7391400" y="2524125"/>
            <a:ext cx="42672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FFFFFF"/>
                </a:solidFill>
                <a:latin typeface="Cambria"/>
                <a:ea typeface="Cambria"/>
                <a:cs typeface="Cambria"/>
              </a:defRPr>
            </a:pPr>
            <a:r>
              <a:rPr sz="2325" b="0">
                <a:solidFill>
                  <a:srgbClr val="FFFFFF"/>
                </a:solidFill>
                <a:latin typeface="Cambria"/>
                <a:ea typeface="Cambria"/>
                <a:cs typeface="Cambria"/>
              </a:rPr>
              <a:t>What was found and done?</a:t>
            </a:r>
          </a:p>
        </p:txBody>
      </p:sp>
      <p:sp>
        <p:nvSpPr>
          <p:cNvPr id="6" name="">
            <a:extLst xmlns:a="http://schemas.openxmlformats.org/drawingml/2006/main">
              <a:ext uri="{FF2B5EF4-FFF2-40B4-BE49-F238E27FC236}">
                <a16:creationId xmlns:a16="http://schemas.microsoft.com/office/drawing/2014/main" id="{07C0C4C0-D01C-49C8-B711-DA437D8379C6}"/>
              </a:ext>
            </a:extLst>
          </p:cNvPr>
          <p:cNvSpPr>
            <a:spLocks xmlns:a="http://schemas.openxmlformats.org/drawingml/2006/main" noGrp="1"/>
          </p:cNvSpPr>
          <p:nvPr/>
        </p:nvSpPr>
        <p:spPr>
          <a:xfrm xmlns:a="http://schemas.openxmlformats.org/drawingml/2006/main">
            <a:off x="7391400" y="3562350"/>
            <a:ext cx="42672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FFFFFF"/>
                </a:solidFill>
                <a:latin typeface="Cambria"/>
                <a:ea typeface="Cambria"/>
                <a:cs typeface="Cambria"/>
              </a:defRPr>
            </a:pPr>
            <a:r>
              <a:rPr sz="2325" b="0">
                <a:solidFill>
                  <a:srgbClr val="FFFFFF"/>
                </a:solidFill>
                <a:latin typeface="Cambria"/>
                <a:ea typeface="Cambria"/>
                <a:cs typeface="Cambria"/>
              </a:rPr>
              <a:t>Who has been informed?</a:t>
            </a:r>
          </a:p>
        </p:txBody>
      </p:sp>
      <p:sp>
        <p:nvSpPr>
          <p:cNvPr id="7" name="">
            <a:extLst xmlns:a="http://schemas.openxmlformats.org/drawingml/2006/main">
              <a:ext uri="{FF2B5EF4-FFF2-40B4-BE49-F238E27FC236}">
                <a16:creationId xmlns:a16="http://schemas.microsoft.com/office/drawing/2014/main" id="{D4363F2C-BD22-41C6-AD6C-ECF03D7C43B2}"/>
              </a:ext>
            </a:extLst>
          </p:cNvPr>
          <p:cNvSpPr>
            <a:spLocks xmlns:a="http://schemas.openxmlformats.org/drawingml/2006/main" noGrp="1"/>
          </p:cNvSpPr>
          <p:nvPr/>
        </p:nvSpPr>
        <p:spPr>
          <a:xfrm xmlns:a="http://schemas.openxmlformats.org/drawingml/2006/main">
            <a:off x="7391400" y="4600575"/>
            <a:ext cx="42672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FFFFFF"/>
                </a:solidFill>
                <a:latin typeface="Cambria"/>
                <a:ea typeface="Cambria"/>
                <a:cs typeface="Cambria"/>
              </a:defRPr>
            </a:pPr>
            <a:r>
              <a:rPr sz="2325" b="0">
                <a:solidFill>
                  <a:srgbClr val="FFFFFF"/>
                </a:solidFill>
                <a:latin typeface="Cambria"/>
                <a:ea typeface="Cambria"/>
                <a:cs typeface="Cambria"/>
              </a:rPr>
              <a:t>Who reviews next, and when?</a:t>
            </a:r>
          </a:p>
        </p:txBody>
      </p:sp>
      <p:sp>
        <p:nvSpPr>
          <p:cNvPr id="8" name="">
            <a:extLst xmlns:a="http://schemas.openxmlformats.org/drawingml/2006/main">
              <a:ext uri="{FF2B5EF4-FFF2-40B4-BE49-F238E27FC236}">
                <a16:creationId xmlns:a16="http://schemas.microsoft.com/office/drawing/2014/main" id="{B839200C-14A6-4A77-ACAF-80473ECABE85}"/>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At transfer or discharge, include the diagnosis, remaining problems and follow-up.</a:t>
            </a:r>
          </a:p>
        </p:txBody>
      </p:sp>
    </p:spTree>
    <p:extLst>
      <p:ext uri="{BB962C8B-B14F-4D97-AF65-F5344CB8AC3E}">
        <p14:creationId xmlns:p14="http://schemas.microsoft.com/office/powerpoint/2010/main" val="1417628492"/>
      </p:ext>
    </p:extLst>
  </p:cSld>
</p:sld>
</file>

<file path=ppt/slides/slide29.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CCC7412-B886-4596-A208-36ED757F9CF9}"/>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A new change in a care home</a:t>
            </a:r>
          </a:p>
        </p:txBody>
      </p:sp>
      <p:sp>
        <p:nvSpPr>
          <p:cNvPr id="2" name="">
            <a:extLst xmlns:a="http://schemas.openxmlformats.org/drawingml/2006/main">
              <a:ext uri="{FF2B5EF4-FFF2-40B4-BE49-F238E27FC236}">
                <a16:creationId xmlns:a16="http://schemas.microsoft.com/office/drawing/2014/main" id="{EE1B3C9F-27CE-4A04-A981-D4413E9D8301}"/>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29</a:t>
            </a:r>
          </a:p>
        </p:txBody>
      </p:sp>
      <p:sp>
        <p:nvSpPr>
          <p:cNvPr id="3" name="">
            <a:extLst xmlns:a="http://schemas.openxmlformats.org/drawingml/2006/main">
              <a:ext uri="{FF2B5EF4-FFF2-40B4-BE49-F238E27FC236}">
                <a16:creationId xmlns:a16="http://schemas.microsoft.com/office/drawing/2014/main" id="{EBEB1A3D-CCDE-4481-95FD-A1C9BA7D23CC}"/>
              </a:ext>
            </a:extLst>
          </p:cNvPr>
          <p:cNvSpPr>
            <a:spLocks xmlns:a="http://schemas.openxmlformats.org/drawingml/2006/main" noGrp="1"/>
          </p:cNvSpPr>
          <p:nvPr/>
        </p:nvSpPr>
        <p:spPr>
          <a:xfrm xmlns:a="http://schemas.openxmlformats.org/drawingml/2006/main">
            <a:off x="809625" y="1495425"/>
            <a:ext cx="101441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1">
                <a:solidFill>
                  <a:srgbClr val="00FFFF"/>
                </a:solidFill>
                <a:latin typeface="Cambria"/>
                <a:ea typeface="Cambria"/>
                <a:cs typeface="Cambria"/>
              </a:defRPr>
            </a:pPr>
            <a:r>
              <a:rPr sz="2325" b="1">
                <a:solidFill>
                  <a:srgbClr val="00FFFF"/>
                </a:solidFill>
                <a:latin typeface="Cambria"/>
                <a:ea typeface="Cambria"/>
                <a:cs typeface="Cambria"/>
              </a:rPr>
              <a:t>Example case</a:t>
            </a:r>
          </a:p>
        </p:txBody>
      </p:sp>
      <p:sp>
        <p:nvSpPr>
          <p:cNvPr id="4" name="">
            <a:extLst xmlns:a="http://schemas.openxmlformats.org/drawingml/2006/main">
              <a:ext uri="{FF2B5EF4-FFF2-40B4-BE49-F238E27FC236}">
                <a16:creationId xmlns:a16="http://schemas.microsoft.com/office/drawing/2014/main" id="{0A09D744-C620-433F-9931-D6245BFBC46A}"/>
              </a:ext>
            </a:extLst>
          </p:cNvPr>
          <p:cNvSpPr>
            <a:spLocks xmlns:a="http://schemas.openxmlformats.org/drawingml/2006/main" noGrp="1"/>
          </p:cNvSpPr>
          <p:nvPr/>
        </p:nvSpPr>
        <p:spPr>
          <a:xfrm xmlns:a="http://schemas.openxmlformats.org/drawingml/2006/main">
            <a:off x="809625" y="2247900"/>
            <a:ext cx="104489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000" b="0">
                <a:solidFill>
                  <a:srgbClr val="FFFFFF"/>
                </a:solidFill>
                <a:latin typeface="Cambria"/>
                <a:ea typeface="Cambria"/>
                <a:cs typeface="Cambria"/>
              </a:defRPr>
            </a:pPr>
            <a:r>
              <a:rPr sz="3000" b="0">
                <a:solidFill>
                  <a:srgbClr val="FFFFFF"/>
                </a:solidFill>
                <a:latin typeface="Cambria"/>
                <a:ea typeface="Cambria"/>
                <a:cs typeface="Cambria"/>
              </a:rPr>
              <a:t>Mr Singh, 88, has missed breakfast.</a:t>
            </a:r>
          </a:p>
          <a:p xmlns:a="http://schemas.openxmlformats.org/drawingml/2006/main">
            <a:pPr algn="l">
              <a:defRPr sz="3000" b="0">
                <a:solidFill>
                  <a:srgbClr val="FFFFFF"/>
                </a:solidFill>
                <a:latin typeface="Cambria"/>
                <a:ea typeface="Cambria"/>
                <a:cs typeface="Cambria"/>
              </a:defRPr>
            </a:pPr>
            <a:r>
              <a:rPr sz="3000" b="0">
                <a:solidFill>
                  <a:srgbClr val="FFFFFF"/>
                </a:solidFill>
                <a:latin typeface="Cambria"/>
                <a:ea typeface="Cambria"/>
                <a:cs typeface="Cambria"/>
              </a:rPr>
              <a:t>This is unusual for him.</a:t>
            </a:r>
          </a:p>
          <a:p xmlns:a="http://schemas.openxmlformats.org/drawingml/2006/main">
            <a:r>
              <a:t/>
            </a:r>
          </a:p>
          <a:p xmlns:a="http://schemas.openxmlformats.org/drawingml/2006/main">
            <a:pPr algn="l">
              <a:defRPr sz="3000" b="0">
                <a:solidFill>
                  <a:srgbClr val="FFFFFF"/>
                </a:solidFill>
                <a:latin typeface="Cambria"/>
                <a:ea typeface="Cambria"/>
                <a:cs typeface="Cambria"/>
              </a:defRPr>
            </a:pPr>
            <a:r>
              <a:rPr sz="3000" b="0">
                <a:solidFill>
                  <a:srgbClr val="FFFFFF"/>
                </a:solidFill>
                <a:latin typeface="Cambria"/>
                <a:ea typeface="Cambria"/>
                <a:cs typeface="Cambria"/>
              </a:rPr>
              <a:t>The carer is unable to hold his attention.</a:t>
            </a:r>
          </a:p>
        </p:txBody>
      </p:sp>
      <p:sp>
        <p:nvSpPr>
          <p:cNvPr id="5" name="">
            <a:extLst xmlns:a="http://schemas.openxmlformats.org/drawingml/2006/main">
              <a:ext uri="{FF2B5EF4-FFF2-40B4-BE49-F238E27FC236}">
                <a16:creationId xmlns:a16="http://schemas.microsoft.com/office/drawing/2014/main" id="{A64A83D1-AD55-48FF-A666-0D90ADC46E1C}"/>
              </a:ext>
            </a:extLst>
          </p:cNvPr>
          <p:cNvSpPr>
            <a:spLocks xmlns:a="http://schemas.openxmlformats.org/drawingml/2006/main" noGrp="1"/>
          </p:cNvSpPr>
          <p:nvPr/>
        </p:nvSpPr>
        <p:spPr>
          <a:xfrm xmlns:a="http://schemas.openxmlformats.org/drawingml/2006/main">
            <a:off x="809625" y="5210175"/>
            <a:ext cx="104489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FFFF00"/>
                </a:solidFill>
                <a:latin typeface="Cambria"/>
                <a:ea typeface="Cambria"/>
                <a:cs typeface="Cambria"/>
              </a:defRPr>
            </a:pPr>
            <a:r>
              <a:rPr sz="2625" b="1">
                <a:solidFill>
                  <a:srgbClr val="FFFF00"/>
                </a:solidFill>
                <a:latin typeface="Cambria"/>
                <a:ea typeface="Cambria"/>
                <a:cs typeface="Cambria"/>
              </a:rPr>
              <a:t>What would you report? Which local route would you use?</a:t>
            </a:r>
          </a:p>
        </p:txBody>
      </p:sp>
      <p:sp>
        <p:nvSpPr>
          <p:cNvPr id="6" name="">
            <a:extLst xmlns:a="http://schemas.openxmlformats.org/drawingml/2006/main">
              <a:ext uri="{FF2B5EF4-FFF2-40B4-BE49-F238E27FC236}">
                <a16:creationId xmlns:a16="http://schemas.microsoft.com/office/drawing/2014/main" id="{03E81D07-8BCC-4823-808D-B29AB55DEA15}"/>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Agree the response and check that the concern has been received.</a:t>
            </a:r>
          </a:p>
        </p:txBody>
      </p:sp>
    </p:spTree>
    <p:extLst>
      <p:ext uri="{BB962C8B-B14F-4D97-AF65-F5344CB8AC3E}">
        <p14:creationId xmlns:p14="http://schemas.microsoft.com/office/powerpoint/2010/main" val="1398552198"/>
      </p:ext>
    </p:extLst>
  </p:cSld>
</p:sld>
</file>

<file path=ppt/slides/slide30.xml><?xml version="1.0" encoding="utf-8"?>
<p:sld xmlns:p="http://schemas.openxmlformats.org/presentationml/2006/main">
  <p:cSld>
    <p:bg>
      <p:bgPr>
        <a:gradFill xmlns:a="http://schemas.openxmlformats.org/drawingml/2006/main">
          <a:gsLst>
            <a:gs pos="0">
              <a:srgbClr val="5F6E84"/>
            </a:gs>
            <a:gs pos="100000">
              <a:srgbClr val="303F55"/>
            </a:gs>
          </a:gsLst>
          <a:lin ang="5400000"/>
        </a:gra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58AF1CE-3437-44BC-AB25-CB2DE7838981}"/>
              </a:ext>
            </a:extLst>
          </p:cNvPr>
          <p:cNvSpPr>
            <a:spLocks xmlns:a="http://schemas.openxmlformats.org/drawingml/2006/main" noGrp="1"/>
          </p:cNvSpPr>
          <p:nvPr/>
        </p:nvSpPr>
        <p:spPr>
          <a:xfrm xmlns:a="http://schemas.openxmlformats.org/drawingml/2006/main">
            <a:off x="495300" y="333375"/>
            <a:ext cx="112014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150" b="1">
                <a:solidFill>
                  <a:srgbClr val="FFFF00"/>
                </a:solidFill>
                <a:latin typeface="Lucida Bright"/>
                <a:ea typeface="Lucida Bright"/>
                <a:cs typeface="Lucida Bright"/>
              </a:defRPr>
            </a:pPr>
            <a:r>
              <a:rPr sz="3150" b="1">
                <a:solidFill>
                  <a:srgbClr val="FFFF00"/>
                </a:solidFill>
                <a:latin typeface="Lucida Bright"/>
                <a:ea typeface="Lucida Bright"/>
                <a:cs typeface="Lucida Bright"/>
              </a:rPr>
              <a:t>Before you leave the bedside</a:t>
            </a:r>
          </a:p>
        </p:txBody>
      </p:sp>
      <p:sp>
        <p:nvSpPr>
          <p:cNvPr id="2" name="">
            <a:extLst xmlns:a="http://schemas.openxmlformats.org/drawingml/2006/main">
              <a:ext uri="{FF2B5EF4-FFF2-40B4-BE49-F238E27FC236}">
                <a16:creationId xmlns:a16="http://schemas.microsoft.com/office/drawing/2014/main" id="{1C54704A-B858-4D44-956D-D1EF23D7488C}"/>
              </a:ext>
            </a:extLst>
          </p:cNvPr>
          <p:cNvSpPr>
            <a:spLocks xmlns:a="http://schemas.openxmlformats.org/drawingml/2006/main" noGrp="1"/>
          </p:cNvSpPr>
          <p:nvPr/>
        </p:nvSpPr>
        <p:spPr>
          <a:xfrm xmlns:a="http://schemas.openxmlformats.org/drawingml/2006/main">
            <a:off x="11430000" y="6419850"/>
            <a:ext cx="3333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75" b="0">
                <a:solidFill>
                  <a:srgbClr val="D7DFE7"/>
                </a:solidFill>
                <a:latin typeface="Cambria"/>
                <a:ea typeface="Cambria"/>
                <a:cs typeface="Cambria"/>
              </a:defRPr>
            </a:pPr>
            <a:r>
              <a:rPr sz="1275" b="0">
                <a:solidFill>
                  <a:srgbClr val="D7DFE7"/>
                </a:solidFill>
                <a:latin typeface="Cambria"/>
                <a:ea typeface="Cambria"/>
                <a:cs typeface="Cambria"/>
              </a:rPr>
              <a:t>30</a:t>
            </a:r>
          </a:p>
        </p:txBody>
      </p:sp>
      <p:sp>
        <p:nvSpPr>
          <p:cNvPr id="3" name="">
            <a:extLst xmlns:a="http://schemas.openxmlformats.org/drawingml/2006/main">
              <a:ext uri="{FF2B5EF4-FFF2-40B4-BE49-F238E27FC236}">
                <a16:creationId xmlns:a16="http://schemas.microsoft.com/office/drawing/2014/main" id="{9CB12D24-6C2F-4B7C-9E4B-7BAD79B1F21C}"/>
              </a:ext>
            </a:extLst>
          </p:cNvPr>
          <p:cNvSpPr>
            <a:spLocks xmlns:a="http://schemas.openxmlformats.org/drawingml/2006/main" noGrp="1"/>
          </p:cNvSpPr>
          <p:nvPr/>
        </p:nvSpPr>
        <p:spPr>
          <a:xfrm xmlns:a="http://schemas.openxmlformats.org/drawingml/2006/main">
            <a:off x="857250" y="1543050"/>
            <a:ext cx="104775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850" b="0">
                <a:solidFill>
                  <a:srgbClr val="00FFFF"/>
                </a:solidFill>
                <a:latin typeface="Cambria"/>
                <a:ea typeface="Cambria"/>
                <a:cs typeface="Cambria"/>
              </a:defRPr>
            </a:pPr>
            <a:r>
              <a:rPr sz="2850" b="0">
                <a:solidFill>
                  <a:srgbClr val="00FFFF"/>
                </a:solidFill>
                <a:latin typeface="Cambria"/>
                <a:ea typeface="Cambria"/>
                <a:cs typeface="Cambria"/>
              </a:rPr>
              <a:t>What is different from usual?</a:t>
            </a:r>
          </a:p>
        </p:txBody>
      </p:sp>
      <p:sp>
        <p:nvSpPr>
          <p:cNvPr id="4" name="">
            <a:extLst xmlns:a="http://schemas.openxmlformats.org/drawingml/2006/main">
              <a:ext uri="{FF2B5EF4-FFF2-40B4-BE49-F238E27FC236}">
                <a16:creationId xmlns:a16="http://schemas.microsoft.com/office/drawing/2014/main" id="{30E3361F-1891-4CBB-82A7-C9C2267AF20A}"/>
              </a:ext>
            </a:extLst>
          </p:cNvPr>
          <p:cNvSpPr>
            <a:spLocks xmlns:a="http://schemas.openxmlformats.org/drawingml/2006/main" noGrp="1"/>
          </p:cNvSpPr>
          <p:nvPr/>
        </p:nvSpPr>
        <p:spPr>
          <a:xfrm xmlns:a="http://schemas.openxmlformats.org/drawingml/2006/main">
            <a:off x="857250" y="2438400"/>
            <a:ext cx="104775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850" b="0">
                <a:solidFill>
                  <a:srgbClr val="FFFFFF"/>
                </a:solidFill>
                <a:latin typeface="Cambria"/>
                <a:ea typeface="Cambria"/>
                <a:cs typeface="Cambria"/>
              </a:defRPr>
            </a:pPr>
            <a:r>
              <a:rPr sz="2850" b="0">
                <a:solidFill>
                  <a:srgbClr val="FFFFFF"/>
                </a:solidFill>
                <a:latin typeface="Cambria"/>
                <a:ea typeface="Cambria"/>
                <a:cs typeface="Cambria"/>
              </a:rPr>
              <a:t>What help is needed now?</a:t>
            </a:r>
          </a:p>
        </p:txBody>
      </p:sp>
      <p:sp>
        <p:nvSpPr>
          <p:cNvPr id="5" name="">
            <a:extLst xmlns:a="http://schemas.openxmlformats.org/drawingml/2006/main">
              <a:ext uri="{FF2B5EF4-FFF2-40B4-BE49-F238E27FC236}">
                <a16:creationId xmlns:a16="http://schemas.microsoft.com/office/drawing/2014/main" id="{B9B3C392-BF7E-4D3B-ACEE-0FED4A590586}"/>
              </a:ext>
            </a:extLst>
          </p:cNvPr>
          <p:cNvSpPr>
            <a:spLocks xmlns:a="http://schemas.openxmlformats.org/drawingml/2006/main" noGrp="1"/>
          </p:cNvSpPr>
          <p:nvPr/>
        </p:nvSpPr>
        <p:spPr>
          <a:xfrm xmlns:a="http://schemas.openxmlformats.org/drawingml/2006/main">
            <a:off x="857250" y="3333750"/>
            <a:ext cx="104775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850" b="0">
                <a:solidFill>
                  <a:srgbClr val="FFFFFF"/>
                </a:solidFill>
                <a:latin typeface="Cambria"/>
                <a:ea typeface="Cambria"/>
                <a:cs typeface="Cambria"/>
              </a:defRPr>
            </a:pPr>
            <a:r>
              <a:rPr sz="2850" b="0">
                <a:solidFill>
                  <a:srgbClr val="FFFFFF"/>
                </a:solidFill>
                <a:latin typeface="Cambria"/>
                <a:ea typeface="Cambria"/>
                <a:cs typeface="Cambria"/>
              </a:rPr>
              <a:t>How can we help the person feel safer?</a:t>
            </a:r>
          </a:p>
        </p:txBody>
      </p:sp>
      <p:sp>
        <p:nvSpPr>
          <p:cNvPr id="6" name="">
            <a:extLst xmlns:a="http://schemas.openxmlformats.org/drawingml/2006/main">
              <a:ext uri="{FF2B5EF4-FFF2-40B4-BE49-F238E27FC236}">
                <a16:creationId xmlns:a16="http://schemas.microsoft.com/office/drawing/2014/main" id="{AF0C68FC-B9F6-4678-8644-BB851A899D88}"/>
              </a:ext>
            </a:extLst>
          </p:cNvPr>
          <p:cNvSpPr>
            <a:spLocks xmlns:a="http://schemas.openxmlformats.org/drawingml/2006/main" noGrp="1"/>
          </p:cNvSpPr>
          <p:nvPr/>
        </p:nvSpPr>
        <p:spPr>
          <a:xfrm xmlns:a="http://schemas.openxmlformats.org/drawingml/2006/main">
            <a:off x="857250" y="4229100"/>
            <a:ext cx="104775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850" b="0">
                <a:solidFill>
                  <a:srgbClr val="FFFFFF"/>
                </a:solidFill>
                <a:latin typeface="Cambria"/>
                <a:ea typeface="Cambria"/>
                <a:cs typeface="Cambria"/>
              </a:defRPr>
            </a:pPr>
            <a:r>
              <a:rPr sz="2850" b="0">
                <a:solidFill>
                  <a:srgbClr val="FFFFFF"/>
                </a:solidFill>
                <a:latin typeface="Cambria"/>
                <a:ea typeface="Cambria"/>
                <a:cs typeface="Cambria"/>
              </a:rPr>
              <a:t>Who will review, and when?</a:t>
            </a:r>
          </a:p>
        </p:txBody>
      </p:sp>
      <p:sp>
        <p:nvSpPr>
          <p:cNvPr id="7" name="">
            <a:extLst xmlns:a="http://schemas.openxmlformats.org/drawingml/2006/main">
              <a:ext uri="{FF2B5EF4-FFF2-40B4-BE49-F238E27FC236}">
                <a16:creationId xmlns:a16="http://schemas.microsoft.com/office/drawing/2014/main" id="{DB8C2585-E02F-4AAE-8FB4-5B0F15C94926}"/>
              </a:ext>
            </a:extLst>
            <a:hlinkClick xmlns:r="http://schemas.openxmlformats.org/officeDocument/2006/relationships" xmlns:a="http://schemas.openxmlformats.org/drawingml/2006/main" r:id="R69f339b8d83644b6"/>
          </p:cNvPr>
          <p:cNvSpPr>
            <a:spLocks xmlns:a="http://schemas.openxmlformats.org/drawingml/2006/main" noGrp="1"/>
          </p:cNvSpPr>
          <p:nvPr/>
        </p:nvSpPr>
        <p:spPr>
          <a:xfrm xmlns:a="http://schemas.openxmlformats.org/drawingml/2006/main">
            <a:off x="876300" y="5505450"/>
            <a:ext cx="8572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00FFFF"/>
                </a:solidFill>
                <a:latin typeface="Cambria"/>
                <a:ea typeface="Cambria"/>
                <a:cs typeface="Cambria"/>
              </a:defRPr>
            </a:pPr>
            <a:r>
              <a:rPr sz="2325" b="0">
                <a:solidFill>
                  <a:srgbClr val="00FFFF"/>
                </a:solidFill>
                <a:latin typeface="Cambria"/>
                <a:ea typeface="Cambria"/>
                <a:cs typeface="Cambria"/>
              </a:rPr>
              <a:t>Complete the course assessment</a:t>
            </a:r>
          </a:p>
        </p:txBody>
      </p:sp>
      <p:sp>
        <p:nvSpPr>
          <p:cNvPr id="8" name="">
            <a:extLst xmlns:a="http://schemas.openxmlformats.org/drawingml/2006/main">
              <a:ext uri="{FF2B5EF4-FFF2-40B4-BE49-F238E27FC236}">
                <a16:creationId xmlns:a16="http://schemas.microsoft.com/office/drawing/2014/main" id="{9CAF9723-5496-4FDE-BEE8-815138D8FF46}"/>
              </a:ext>
            </a:extLst>
          </p:cNvPr>
          <p:cNvSpPr>
            <a:spLocks xmlns:a="http://schemas.openxmlformats.org/drawingml/2006/main" noGrp="1"/>
          </p:cNvSpPr>
          <p:nvPr/>
        </p:nvSpPr>
        <p:spPr>
          <a:xfrm xmlns:a="http://schemas.openxmlformats.org/drawingml/2006/main">
            <a:off x="495300" y="6057900"/>
            <a:ext cx="10668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75" b="0">
                <a:solidFill>
                  <a:srgbClr val="D7DFE7"/>
                </a:solidFill>
                <a:latin typeface="Cambria"/>
                <a:ea typeface="Cambria"/>
                <a:cs typeface="Cambria"/>
              </a:defRPr>
            </a:pPr>
            <a:r>
              <a:rPr sz="1275" b="0">
                <a:solidFill>
                  <a:srgbClr val="D7DFE7"/>
                </a:solidFill>
                <a:latin typeface="Cambria"/>
                <a:ea typeface="Cambria"/>
                <a:cs typeface="Cambria"/>
              </a:rPr>
              <a:t>deliriumacademy.com/introduction-to-delirium/</a:t>
            </a:r>
          </a:p>
        </p:txBody>
      </p:sp>
    </p:spTree>
    <p:extLst>
      <p:ext uri="{BB962C8B-B14F-4D97-AF65-F5344CB8AC3E}">
        <p14:creationId xmlns:p14="http://schemas.microsoft.com/office/powerpoint/2010/main" val="163756078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00FFFF"/>
      </a:hlink>
      <a:folHlink>
        <a:srgbClr val="00FFFF"/>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2026-09-26T15:46:25.3970000Z</dcterms:created>
  <dcterms:modified xsi:type="dcterms:W3CDTF">2026-09-26T15:46:25.3980000Z</dcterms:modified>
</coreProperties>
</file>