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98a693e85994bf6" /><Relationship Type="http://schemas.openxmlformats.org/officeDocument/2006/relationships/extended-properties" Target="/docProps/app.xml" Id="Ra4b5275fe1fd4d88" /><Relationship Type="http://schemas.openxmlformats.org/officeDocument/2006/relationships/officeDocument" Target="/ppt/presentation.xml" Id="R0b7cfc78a91a45a5" /></Relationships>
</file>

<file path=ppt/presentation.xml><?xml version="1.0" encoding="utf-8"?>
<p:presentation xmlns:p="http://schemas.openxmlformats.org/presentationml/2006/main">
  <p:sldMasterIdLst>
    <p:sldMasterId xmlns:r="http://schemas.openxmlformats.org/officeDocument/2006/relationships" id="2147483648" r:id="R61bd944faf3b427e"/>
  </p:sldMasterIdLst>
  <p:notesMasterIdLst>
    <p:notesMasterId xmlns:r="http://schemas.openxmlformats.org/officeDocument/2006/relationships" r:id="Rec2cdfd9fc2744ca"/>
  </p:notesMasterIdLst>
  <p:sldIdLst>
    <p:sldId xmlns:r="http://schemas.openxmlformats.org/officeDocument/2006/relationships" id="256" r:id="R3d627d5ea1fe401a"/>
    <p:sldId xmlns:r="http://schemas.openxmlformats.org/officeDocument/2006/relationships" id="257" r:id="Rc4018be5a8c04219"/>
    <p:sldId xmlns:r="http://schemas.openxmlformats.org/officeDocument/2006/relationships" id="258" r:id="R331c93545d4f424e"/>
    <p:sldId xmlns:r="http://schemas.openxmlformats.org/officeDocument/2006/relationships" id="259" r:id="R37ad6651c28f48d4"/>
    <p:sldId xmlns:r="http://schemas.openxmlformats.org/officeDocument/2006/relationships" id="260" r:id="R2e1f112d0e97477d"/>
    <p:sldId xmlns:r="http://schemas.openxmlformats.org/officeDocument/2006/relationships" id="261" r:id="Rb5bade642d6d4089"/>
    <p:sldId xmlns:r="http://schemas.openxmlformats.org/officeDocument/2006/relationships" id="262" r:id="Rc3e801e2b8e54bbd"/>
    <p:sldId xmlns:r="http://schemas.openxmlformats.org/officeDocument/2006/relationships" id="263" r:id="R5e8d234114f24685"/>
    <p:sldId xmlns:r="http://schemas.openxmlformats.org/officeDocument/2006/relationships" id="264" r:id="Re582d3560f6941a8"/>
    <p:sldId xmlns:r="http://schemas.openxmlformats.org/officeDocument/2006/relationships" id="265" r:id="R90fd87d6fb9048f7"/>
    <p:sldId xmlns:r="http://schemas.openxmlformats.org/officeDocument/2006/relationships" id="266" r:id="R14c65f0623624e15"/>
    <p:sldId xmlns:r="http://schemas.openxmlformats.org/officeDocument/2006/relationships" id="267" r:id="Rbbedb5af75744d32"/>
    <p:sldId xmlns:r="http://schemas.openxmlformats.org/officeDocument/2006/relationships" id="268" r:id="Ra54705f797314e4b"/>
    <p:sldId xmlns:r="http://schemas.openxmlformats.org/officeDocument/2006/relationships" id="269" r:id="R99ef4ca340f34e45"/>
    <p:sldId xmlns:r="http://schemas.openxmlformats.org/officeDocument/2006/relationships" id="270" r:id="Re36b8d3225fb4d1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963b292e4c14be3" /><Relationship Type="http://schemas.openxmlformats.org/officeDocument/2006/relationships/slideMaster" Target="/ppt/slideMasters/slideMaster1.xml" Id="R61bd944faf3b427e" /><Relationship Type="http://schemas.openxmlformats.org/officeDocument/2006/relationships/notesMaster" Target="/ppt/notesMasters/notesMaster1.xml" Id="Rec2cdfd9fc2744ca" /><Relationship Type="http://schemas.openxmlformats.org/officeDocument/2006/relationships/presProps" Target="/ppt/presProps.xml" Id="R8684772d241e4761" /><Relationship Type="http://schemas.openxmlformats.org/officeDocument/2006/relationships/tableStyles" Target="/ppt/tableStyles.xml" Id="Rcbd1170f5abc4627" /><Relationship Type="http://schemas.openxmlformats.org/officeDocument/2006/relationships/slide" Target="/ppt/slides/slide1.xml" Id="R3d627d5ea1fe401a" /><Relationship Type="http://schemas.openxmlformats.org/officeDocument/2006/relationships/slide" Target="/ppt/slides/slide2.xml" Id="Rc4018be5a8c04219" /><Relationship Type="http://schemas.openxmlformats.org/officeDocument/2006/relationships/slide" Target="/ppt/slides/slide3.xml" Id="R331c93545d4f424e" /><Relationship Type="http://schemas.openxmlformats.org/officeDocument/2006/relationships/slide" Target="/ppt/slides/slide4.xml" Id="R37ad6651c28f48d4" /><Relationship Type="http://schemas.openxmlformats.org/officeDocument/2006/relationships/slide" Target="/ppt/slides/slide5.xml" Id="R2e1f112d0e97477d" /><Relationship Type="http://schemas.openxmlformats.org/officeDocument/2006/relationships/slide" Target="/ppt/slides/slide6.xml" Id="Rb5bade642d6d4089" /><Relationship Type="http://schemas.openxmlformats.org/officeDocument/2006/relationships/slide" Target="/ppt/slides/slide7.xml" Id="Rc3e801e2b8e54bbd" /><Relationship Type="http://schemas.openxmlformats.org/officeDocument/2006/relationships/slide" Target="/ppt/slides/slide8.xml" Id="R5e8d234114f24685" /><Relationship Type="http://schemas.openxmlformats.org/officeDocument/2006/relationships/slide" Target="/ppt/slides/slide9.xml" Id="Re582d3560f6941a8" /><Relationship Type="http://schemas.openxmlformats.org/officeDocument/2006/relationships/slide" Target="/ppt/slides/slide10.xml" Id="R90fd87d6fb9048f7" /><Relationship Type="http://schemas.openxmlformats.org/officeDocument/2006/relationships/slide" Target="/ppt/slides/slide11.xml" Id="R14c65f0623624e15" /><Relationship Type="http://schemas.openxmlformats.org/officeDocument/2006/relationships/slide" Target="/ppt/slides/slide12.xml" Id="Rbbedb5af75744d32" /><Relationship Type="http://schemas.openxmlformats.org/officeDocument/2006/relationships/slide" Target="/ppt/slides/slide13.xml" Id="Ra54705f797314e4b" /><Relationship Type="http://schemas.openxmlformats.org/officeDocument/2006/relationships/slide" Target="/ppt/slides/slide14.xml" Id="R99ef4ca340f34e45" /><Relationship Type="http://schemas.openxmlformats.org/officeDocument/2006/relationships/slide" Target="/ppt/slides/slide15.xml" Id="Re36b8d3225fb4d1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4150e05dc2b472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2c9994be3164b31" /><Relationship Type="http://schemas.openxmlformats.org/officeDocument/2006/relationships/notesMaster" Target="/ppt/notesMasters/notesMaster1.xml" Id="Ref03fdb9f5e54b4e" /></Relationships>
</file>

<file path=ppt/notesSlides/_rels/notesSlide2.xml.rels>&#65279;<?xml version="1.0" encoding="utf-8"?><Relationships xmlns="http://schemas.openxmlformats.org/package/2006/relationships"><Relationship Type="http://schemas.openxmlformats.org/officeDocument/2006/relationships/slide" Target="/ppt/slides/slide2.xml" Id="R33c5b96fd1d0492b" /><Relationship Type="http://schemas.openxmlformats.org/officeDocument/2006/relationships/notesMaster" Target="/ppt/notesMasters/notesMaster1.xml" Id="Rf65590733de242bb" /></Relationships>
</file>

<file path=ppt/notesSlides/_rels/notesSlide3.xml.rels>&#65279;<?xml version="1.0" encoding="utf-8"?><Relationships xmlns="http://schemas.openxmlformats.org/package/2006/relationships"><Relationship Type="http://schemas.openxmlformats.org/officeDocument/2006/relationships/slide" Target="/ppt/slides/slide3.xml" Id="R6ce7e4080f8d45e1" /><Relationship Type="http://schemas.openxmlformats.org/officeDocument/2006/relationships/notesMaster" Target="/ppt/notesMasters/notesMaster1.xml" Id="Rfe1c89fc31f64015" /></Relationships>
</file>

<file path=ppt/notesSlides/_rels/notesSlide4.xml.rels>&#65279;<?xml version="1.0" encoding="utf-8"?><Relationships xmlns="http://schemas.openxmlformats.org/package/2006/relationships"><Relationship Type="http://schemas.openxmlformats.org/officeDocument/2006/relationships/slide" Target="/ppt/slides/slide4.xml" Id="Rc979796de7ee4523" /><Relationship Type="http://schemas.openxmlformats.org/officeDocument/2006/relationships/notesMaster" Target="/ppt/notesMasters/notesMaster1.xml" Id="Re9ed13d5d5db45e8" /></Relationships>
</file>

<file path=ppt/notesSlides/_rels/notesSlide5.xml.rels>&#65279;<?xml version="1.0" encoding="utf-8"?><Relationships xmlns="http://schemas.openxmlformats.org/package/2006/relationships"><Relationship Type="http://schemas.openxmlformats.org/officeDocument/2006/relationships/slide" Target="/ppt/slides/slide5.xml" Id="R90c41ccefd6e4f66" /><Relationship Type="http://schemas.openxmlformats.org/officeDocument/2006/relationships/notesMaster" Target="/ppt/notesMasters/notesMaster1.xml" Id="R60d625e04cb045b3" /></Relationships>
</file>

<file path=ppt/notesSlides/_rels/notesSlide6.xml.rels>&#65279;<?xml version="1.0" encoding="utf-8"?><Relationships xmlns="http://schemas.openxmlformats.org/package/2006/relationships"><Relationship Type="http://schemas.openxmlformats.org/officeDocument/2006/relationships/slide" Target="/ppt/slides/slide6.xml" Id="R4d505b5a12cb4e80" /><Relationship Type="http://schemas.openxmlformats.org/officeDocument/2006/relationships/notesMaster" Target="/ppt/notesMasters/notesMaster1.xml" Id="R845069f411c54f39" /></Relationships>
</file>

<file path=ppt/notesSlides/_rels/notesSlide7.xml.rels>&#65279;<?xml version="1.0" encoding="utf-8"?><Relationships xmlns="http://schemas.openxmlformats.org/package/2006/relationships"><Relationship Type="http://schemas.openxmlformats.org/officeDocument/2006/relationships/slide" Target="/ppt/slides/slide7.xml" Id="R1388e1896e5048b8" /><Relationship Type="http://schemas.openxmlformats.org/officeDocument/2006/relationships/notesMaster" Target="/ppt/notesMasters/notesMaster1.xml" Id="Rda8b243deea8439b" /></Relationships>
</file>

<file path=ppt/notesSlides/_rels/notesSlide8.xml.rels>&#65279;<?xml version="1.0" encoding="utf-8"?><Relationships xmlns="http://schemas.openxmlformats.org/package/2006/relationships"><Relationship Type="http://schemas.openxmlformats.org/officeDocument/2006/relationships/slide" Target="/ppt/slides/slide8.xml" Id="Rc2e9d88911a64c59" /><Relationship Type="http://schemas.openxmlformats.org/officeDocument/2006/relationships/notesMaster" Target="/ppt/notesMasters/notesMaster1.xml" Id="Raa235c5013d741b8" /></Relationships>
</file>

<file path=ppt/notesSlides/_rels/notesSlide9.xml.rels>&#65279;<?xml version="1.0" encoding="utf-8"?><Relationships xmlns="http://schemas.openxmlformats.org/package/2006/relationships"><Relationship Type="http://schemas.openxmlformats.org/officeDocument/2006/relationships/slide" Target="/ppt/slides/slide9.xml" Id="R6830e8debace4900" /><Relationship Type="http://schemas.openxmlformats.org/officeDocument/2006/relationships/notesMaster" Target="/ppt/notesMasters/notesMaster1.xml" Id="R47557af156f74b0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0065dcfa04c455f" /><Relationship Type="http://schemas.openxmlformats.org/officeDocument/2006/relationships/notesMaster" Target="/ppt/notesMasters/notesMaster1.xml" Id="R8be53b63934d484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db2b7726b8c4f4a" /><Relationship Type="http://schemas.openxmlformats.org/officeDocument/2006/relationships/notesMaster" Target="/ppt/notesMasters/notesMaster1.xml" Id="R9aaedadb9f1c413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ed9fc42f7814960" /><Relationship Type="http://schemas.openxmlformats.org/officeDocument/2006/relationships/notesMaster" Target="/ppt/notesMasters/notesMaster1.xml" Id="Rc218919427cf4e4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dd009d523134990" /><Relationship Type="http://schemas.openxmlformats.org/officeDocument/2006/relationships/notesMaster" Target="/ppt/notesMasters/notesMaster1.xml" Id="Rc27a25dbf5374a8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058960f5e6245f6" /><Relationship Type="http://schemas.openxmlformats.org/officeDocument/2006/relationships/notesMaster" Target="/ppt/notesMasters/notesMaster1.xml" Id="R5fb5ba8d877f4a2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ac9f02efdea418c" /><Relationship Type="http://schemas.openxmlformats.org/officeDocument/2006/relationships/notesMaster" Target="/ppt/notesMasters/notesMaster1.xml" Id="R78ee54c336364eb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alongside the 35-minute online safety course. This deck supports discussion and local rehearsal. Practical emergency response, restraint and drug administration require the appropriate local training. Allow additional time for discussion and policy familiarisation.</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case. Ask what immediate risks are present and whom the team should call. New inattention and a belief of being held occur during acute illness. The team needs clinical assessment of causes alongside help with safety.</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Difficulty waking, abnormal breathing, collapse or rapid deterioration require emergency response. Threatened violence requires trained assistance. Keep an exit available. Do not remain within reach to finish a conversation. Family members should never be asked to restrain a patient. https://www.nice.org.uk/guidance/cg103/chapter/Recommendations</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short ideas, time to respond, hearing and visual aids and interpretation where needed. Ask before touch. Acknowledge feelings without confirming a false belief. Optional Dr S film in the course: https://www.youtube.com/watch?v=46WgLicE0GQ.</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emergency may require immediate action. Continue attempts to reduce distress where safe. Do not promise a result or use a fixed script regardless of the response. If the person reports mistreatment, listen and assess through the appropriate safeguarding route. https://www.nice.org.uk/guidance/ng10/chapter/recommendations</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Delirium alone does not establish lack of capacity. Refusal or an unwise choice alone does not establish incapacity. Where it is safe to wait, consider a time when engagement is better. Family support does not automatically give legal authority to decide. NICE NG108 is an England and Wales example, not a global legal test. https://www.nice.org.uk/guidance/NG108/chapter/recommendations</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Oral intake includes food, drink and oral medicines. Check the individual swallowing plan, alertness and positioning. Coughing or a wet, gurgling voice requires review. Choking with difficult breathing or ineffective cough requires emergency help and the response within training. Optional soup scene in the online course illustrates reduced engagement, not safe feeding.</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Bed rails may create climbing or entrapment risks. Relatives do not replace appropriate staffing. Physical restraint is exceptional for imminent injury when a less restrictive response is insufficient. It requires appropriate legal authority, trained staff, monitoring and repeated review. No restraint technique is taught here. https://www.psychiatry.org/psychiatrists/practice/clinical-practice-guidelines/delirium</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medicine directed at severe delirium-related distress or agitation may be considered after contributing factors have been assessed and addressed as far as possible and de-escalation has failed, or is inappropriate in an emergency. National guidance differs. Antipsychotics should not routinely be used to prevent delirium or speed resolution. No doses are given. https://www.nice.org.uk/guidance/cg103/chapter/Recommendations</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Other antipsychotics also need individual specialist judgement in Parkinson disease or dementia with Lewy bodies. Benzodiazepines are generally avoided for delirium unless a specific indication, such as alcohol or benzodiazepine withdrawal, applies. Check current local guidance, interactions, heart rhythm risk and previous reactions. https://www.gov.uk/drug-safety-update/haloperidol-haldol-reminder-of-risks-when-used-in-elderly-patients-for-the-acute-treatment-of-delirium</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Assess breathing, alertness, comfort and other adverse effects within role. Follow monitoring requirements. Prescribers choose medicines and the review plan; administering staff complete checks and monitoring; all staff report concerning changes. A still person may remain distressed or medically unwell. https://www.gov.uk/drug-safety-update/haloperidol-haldol-reminder-of-risks-when-used-in-elderly-patients-for-the-acute-treatment-of-delirium</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ventilated patient reaching for a tube needs immediate team assessment. Agitation during sedation change does not establish delirium. Do not assume restraint prevents tube removal. RASS measures agitation and sedation; CAM-ICU and ICDSC assess delirium under their own requirements. Deep unresponsiveness may prevent valid assessment. Do not convert RASS to 4AT. The 2025 PADIS update found insufficient evidence for or against antipsychotics to treat ICU delirium. https://www.sccm.org/clinical-resources/guidelines/guidelines/focused-update-padis-guideline</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Review causes, ongoing risks, devices, medication effects and restriction. Offer explanations and family information. Arrange staff support, incident reporting and a proportionate review. Before transfer, record continuing symptoms, medicines and stopping plans, and who will review when.</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Practise aloud, alone or with a colleague. Use Mr Okafor’s case. Avoid inventing missing observations. Agree local emergency numbers, the person responsible for senior review, access to communication support and post-incident care after the course.</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online requirement is at least 8/10, including five safety questions on emergency response, withdrawal, swallowing, haloperidol and post-medication assessment, plus confirmation of feedback review. The certificate records course completion, not identity, accreditation or clinical competence.</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e02a684a60a427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71c3926a5eb4b39" /><Relationship Type="http://schemas.openxmlformats.org/officeDocument/2006/relationships/slideLayout" Target="/ppt/slideLayouts/slideLayout1.xml" Id="R5ea8c5075c964ce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ea8c5075c964ce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e9fc20705284f53" /><Relationship Type="http://schemas.openxmlformats.org/officeDocument/2006/relationships/notesSlide" Target="/ppt/notesSlides/notesSlide1.xml" Id="Ra9ed7b9075ee418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0680a75212242a4" /><Relationship Type="http://schemas.openxmlformats.org/officeDocument/2006/relationships/notesSlide" Target="/ppt/notesSlides/notesSlide2.xml" Id="Rd8ca44660782461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b54d91a81194681" /><Relationship Type="http://schemas.openxmlformats.org/officeDocument/2006/relationships/notesSlide" Target="/ppt/notesSlides/notesSlide3.xml" Id="R7b7d3a5208f8435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dcba55d3dbc4d99" /><Relationship Type="http://schemas.openxmlformats.org/officeDocument/2006/relationships/notesSlide" Target="/ppt/notesSlides/notesSlide4.xml" Id="Ree7b78df60134d0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d5f5795a0fc4462" /><Relationship Type="http://schemas.openxmlformats.org/officeDocument/2006/relationships/notesSlide" Target="/ppt/notesSlides/notesSlide5.xml" Id="R94be0fb5926e41f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222937e35b1456c" /><Relationship Type="http://schemas.openxmlformats.org/officeDocument/2006/relationships/notesSlide" Target="/ppt/notesSlides/notesSlide6.xml" Id="R43bb8abe0992437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f0735ee66ef499f" /><Relationship Type="http://schemas.openxmlformats.org/officeDocument/2006/relationships/notesSlide" Target="/ppt/notesSlides/notesSlide7.xml" Id="R521b572143a348c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55d80b90cfa48d7" /><Relationship Type="http://schemas.openxmlformats.org/officeDocument/2006/relationships/notesSlide" Target="/ppt/notesSlides/notesSlide8.xml" Id="R28161cccd73b440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21a8408e6c14223" /><Relationship Type="http://schemas.openxmlformats.org/officeDocument/2006/relationships/notesSlide" Target="/ppt/notesSlides/notesSlide9.xml" Id="Raa2a3a7ddb964eb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8c214568ea1436e" /><Relationship Type="http://schemas.openxmlformats.org/officeDocument/2006/relationships/notesSlide" Target="/ppt/notesSlides/notesSlide10.xml" Id="R32a5ed01728240b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9dd51e97143d47b4" /><Relationship Type="http://schemas.openxmlformats.org/officeDocument/2006/relationships/notesSlide" Target="/ppt/notesSlides/notesSlide11.xml" Id="R7b51e6c4afcc4a1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f024046f9700405e" /><Relationship Type="http://schemas.openxmlformats.org/officeDocument/2006/relationships/notesSlide" Target="/ppt/notesSlides/notesSlide12.xml" Id="Ra4ff6dd75f194b4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2479e30556ca477c" /><Relationship Type="http://schemas.openxmlformats.org/officeDocument/2006/relationships/notesSlide" Target="/ppt/notesSlides/notesSlide13.xml" Id="R137ac092fa8044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848ee02cceea4159" /><Relationship Type="http://schemas.openxmlformats.org/officeDocument/2006/relationships/notesSlide" Target="/ppt/notesSlides/notesSlide14.xml" Id="Rd5fc70e2a02d4de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0b3a8e8891d4c31" /><Relationship Type="http://schemas.openxmlformats.org/officeDocument/2006/relationships/notesSlide" Target="/ppt/notesSlides/notesSlide15.xml" Id="Reb1a2b25a21a41db" /></Relationships>
</file>

<file path=ppt/slides/slide1.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909CD71-4FEC-41CA-A4A0-585B9965BEA8}"/>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B76EF106-D7BD-4F4C-9EED-A8A85702DFF1}"/>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FOLLOW-ON LEARNING</a:t>
            </a:r>
          </a:p>
        </p:txBody>
      </p:sp>
      <p:sp>
        <p:nvSpPr>
          <p:cNvPr id="3" name="">
            <a:extLst xmlns:a="http://schemas.openxmlformats.org/drawingml/2006/main">
              <a:ext uri="{FF2B5EF4-FFF2-40B4-BE49-F238E27FC236}">
                <a16:creationId xmlns:a16="http://schemas.microsoft.com/office/drawing/2014/main" id="{6017E1BF-65D8-4FF7-B6E3-B5E7A7B3CCC9}"/>
              </a:ext>
            </a:extLst>
          </p:cNvPr>
          <p:cNvSpPr>
            <a:spLocks xmlns:a="http://schemas.openxmlformats.org/drawingml/2006/main" noGrp="1"/>
          </p:cNvSpPr>
          <p:nvPr/>
        </p:nvSpPr>
        <p:spPr>
          <a:xfrm xmlns:a="http://schemas.openxmlformats.org/drawingml/2006/main">
            <a:off x="628650" y="1809750"/>
            <a:ext cx="1066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650" b="0">
                <a:solidFill>
                  <a:srgbClr val="154E52"/>
                </a:solidFill>
                <a:latin typeface="Georgia"/>
                <a:ea typeface="Georgia"/>
                <a:cs typeface="Georgia"/>
              </a:defRPr>
            </a:pPr>
            <a:r>
              <a:rPr sz="4650" b="0">
                <a:solidFill>
                  <a:srgbClr val="154E52"/>
                </a:solidFill>
                <a:latin typeface="Georgia"/>
                <a:ea typeface="Georgia"/>
                <a:cs typeface="Georgia"/>
              </a:rPr>
              <a:t>Safety, distress and agitation</a:t>
            </a:r>
          </a:p>
        </p:txBody>
      </p:sp>
      <p:sp>
        <p:nvSpPr>
          <p:cNvPr id="4" name="">
            <a:extLst xmlns:a="http://schemas.openxmlformats.org/drawingml/2006/main">
              <a:ext uri="{FF2B5EF4-FFF2-40B4-BE49-F238E27FC236}">
                <a16:creationId xmlns:a16="http://schemas.microsoft.com/office/drawing/2014/main" id="{2F055755-3704-4D3B-BBE0-B27AAF54D00C}"/>
              </a:ext>
            </a:extLst>
          </p:cNvPr>
          <p:cNvSpPr>
            <a:spLocks xmlns:a="http://schemas.openxmlformats.org/drawingml/2006/main" noGrp="1"/>
          </p:cNvSpPr>
          <p:nvPr/>
        </p:nvSpPr>
        <p:spPr>
          <a:xfrm xmlns:a="http://schemas.openxmlformats.org/drawingml/2006/main">
            <a:off x="628650" y="3667125"/>
            <a:ext cx="10572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A follow-on course after Delirium in 30</a:t>
            </a:r>
          </a:p>
        </p:txBody>
      </p:sp>
      <p:sp>
        <p:nvSpPr>
          <p:cNvPr id="5" name="">
            <a:extLst xmlns:a="http://schemas.openxmlformats.org/drawingml/2006/main">
              <a:ext uri="{FF2B5EF4-FFF2-40B4-BE49-F238E27FC236}">
                <a16:creationId xmlns:a16="http://schemas.microsoft.com/office/drawing/2014/main" id="{609AA89C-760B-4887-B5B1-F86303BBF374}"/>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6" name="">
            <a:extLst xmlns:a="http://schemas.openxmlformats.org/drawingml/2006/main">
              <a:ext uri="{FF2B5EF4-FFF2-40B4-BE49-F238E27FC236}">
                <a16:creationId xmlns:a16="http://schemas.microsoft.com/office/drawing/2014/main" id="{EA924B3F-11A7-4FCA-B122-0A4B01CF7646}"/>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01</a:t>
            </a:r>
          </a:p>
        </p:txBody>
      </p:sp>
    </p:spTree>
    <p:extLst>
      <p:ext uri="{BB962C8B-B14F-4D97-AF65-F5344CB8AC3E}">
        <p14:creationId xmlns:p14="http://schemas.microsoft.com/office/powerpoint/2010/main" val="628326922"/>
      </p:ext>
    </p:extLst>
  </p:cSld>
</p:sld>
</file>

<file path=ppt/slides/slide2.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C6E016E-B54C-4D1A-B1AA-02012FFC1C03}"/>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BADC3C83-A65D-4940-9B32-5E997FE8144D}"/>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FOLLOW-ON LEARNING</a:t>
            </a:r>
          </a:p>
        </p:txBody>
      </p:sp>
      <p:sp>
        <p:nvSpPr>
          <p:cNvPr id="3" name="">
            <a:extLst xmlns:a="http://schemas.openxmlformats.org/drawingml/2006/main">
              <a:ext uri="{FF2B5EF4-FFF2-40B4-BE49-F238E27FC236}">
                <a16:creationId xmlns:a16="http://schemas.microsoft.com/office/drawing/2014/main" id="{6E14FD67-C27A-44DD-90EB-53355FF83A30}"/>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Mr Okafor believes he is being held</a:t>
            </a:r>
          </a:p>
        </p:txBody>
      </p:sp>
      <p:sp>
        <p:nvSpPr>
          <p:cNvPr id="4" name="">
            <a:extLst xmlns:a="http://schemas.openxmlformats.org/drawingml/2006/main">
              <a:ext uri="{FF2B5EF4-FFF2-40B4-BE49-F238E27FC236}">
                <a16:creationId xmlns:a16="http://schemas.microsoft.com/office/drawing/2014/main" id="{EEC1164A-F7AD-49D1-8495-9D8193FECC85}"/>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He pushes a nurse’s hand away as she approaches his oxygen.</a:t>
            </a:r>
          </a:p>
        </p:txBody>
      </p:sp>
      <p:sp>
        <p:nvSpPr>
          <p:cNvPr id="5" name="">
            <a:extLst xmlns:a="http://schemas.openxmlformats.org/drawingml/2006/main">
              <a:ext uri="{FF2B5EF4-FFF2-40B4-BE49-F238E27FC236}">
                <a16:creationId xmlns:a16="http://schemas.microsoft.com/office/drawing/2014/main" id="{A675D007-ABD0-4968-8551-3BE383BB7514}"/>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He tries to stand.</a:t>
            </a:r>
          </a:p>
        </p:txBody>
      </p:sp>
      <p:sp>
        <p:nvSpPr>
          <p:cNvPr id="6" name="">
            <a:extLst xmlns:a="http://schemas.openxmlformats.org/drawingml/2006/main">
              <a:ext uri="{FF2B5EF4-FFF2-40B4-BE49-F238E27FC236}">
                <a16:creationId xmlns:a16="http://schemas.microsoft.com/office/drawing/2014/main" id="{F6550810-01DA-4D90-9EF7-F8D15482303C}"/>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His daughter and another patient are nearby.</a:t>
            </a:r>
          </a:p>
        </p:txBody>
      </p:sp>
      <p:sp>
        <p:nvSpPr>
          <p:cNvPr id="7" name="">
            <a:extLst xmlns:a="http://schemas.openxmlformats.org/drawingml/2006/main">
              <a:ext uri="{FF2B5EF4-FFF2-40B4-BE49-F238E27FC236}">
                <a16:creationId xmlns:a16="http://schemas.microsoft.com/office/drawing/2014/main" id="{98A8A018-0D32-4BF6-B686-4ECDBFCA2EBC}"/>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D8BC0BF6-1102-4167-A98F-2F25EC6393FA}"/>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02</a:t>
            </a:r>
          </a:p>
        </p:txBody>
      </p:sp>
    </p:spTree>
    <p:extLst>
      <p:ext uri="{BB962C8B-B14F-4D97-AF65-F5344CB8AC3E}">
        <p14:creationId xmlns:p14="http://schemas.microsoft.com/office/powerpoint/2010/main" val="2077201909"/>
      </p:ext>
    </p:extLst>
  </p:cSld>
</p:sld>
</file>

<file path=ppt/slides/slide3.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55DDA25-B55C-4DBF-B450-E2564B00D8A3}"/>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6376D33C-B82C-4E6B-8727-9E6E55583EC0}"/>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FOLLOW-ON LEARNING</a:t>
            </a:r>
          </a:p>
        </p:txBody>
      </p:sp>
      <p:sp>
        <p:nvSpPr>
          <p:cNvPr id="3" name="">
            <a:extLst xmlns:a="http://schemas.openxmlformats.org/drawingml/2006/main">
              <a:ext uri="{FF2B5EF4-FFF2-40B4-BE49-F238E27FC236}">
                <a16:creationId xmlns:a16="http://schemas.microsoft.com/office/drawing/2014/main" id="{3B131764-065D-46EA-B120-FC9BEFF4DD6A}"/>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Immediate danger</a:t>
            </a:r>
          </a:p>
        </p:txBody>
      </p:sp>
      <p:sp>
        <p:nvSpPr>
          <p:cNvPr id="4" name="">
            <a:extLst xmlns:a="http://schemas.openxmlformats.org/drawingml/2006/main">
              <a:ext uri="{FF2B5EF4-FFF2-40B4-BE49-F238E27FC236}">
                <a16:creationId xmlns:a16="http://schemas.microsoft.com/office/drawing/2014/main" id="{2E2AC24C-636E-44E4-AFDC-E66EE0213E44}"/>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Summon clinical emergency help when needed.</a:t>
            </a:r>
          </a:p>
        </p:txBody>
      </p:sp>
      <p:sp>
        <p:nvSpPr>
          <p:cNvPr id="5" name="">
            <a:extLst xmlns:a="http://schemas.openxmlformats.org/drawingml/2006/main">
              <a:ext uri="{FF2B5EF4-FFF2-40B4-BE49-F238E27FC236}">
                <a16:creationId xmlns:a16="http://schemas.microsoft.com/office/drawing/2014/main" id="{BD2A7372-057E-45AD-BF9E-74FAFBC79F56}"/>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Create space and protect people nearby.</a:t>
            </a:r>
          </a:p>
        </p:txBody>
      </p:sp>
      <p:sp>
        <p:nvSpPr>
          <p:cNvPr id="6" name="">
            <a:extLst xmlns:a="http://schemas.openxmlformats.org/drawingml/2006/main">
              <a:ext uri="{FF2B5EF4-FFF2-40B4-BE49-F238E27FC236}">
                <a16:creationId xmlns:a16="http://schemas.microsoft.com/office/drawing/2014/main" id="{7ADD84CA-7503-4E95-8E85-441DDBF9A877}"/>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Withdraw if approaching becomes unsafe.</a:t>
            </a:r>
          </a:p>
        </p:txBody>
      </p:sp>
      <p:sp>
        <p:nvSpPr>
          <p:cNvPr id="7" name="">
            <a:extLst xmlns:a="http://schemas.openxmlformats.org/drawingml/2006/main">
              <a:ext uri="{FF2B5EF4-FFF2-40B4-BE49-F238E27FC236}">
                <a16:creationId xmlns:a16="http://schemas.microsoft.com/office/drawing/2014/main" id="{50D99E48-8DDA-43BF-8468-BE12841595B2}"/>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7238CBB5-4362-46DF-80F1-D33F837910F0}"/>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03</a:t>
            </a:r>
          </a:p>
        </p:txBody>
      </p:sp>
    </p:spTree>
    <p:extLst>
      <p:ext uri="{BB962C8B-B14F-4D97-AF65-F5344CB8AC3E}">
        <p14:creationId xmlns:p14="http://schemas.microsoft.com/office/powerpoint/2010/main" val="668160745"/>
      </p:ext>
    </p:extLst>
  </p:cSld>
</p:sld>
</file>

<file path=ppt/slides/slide4.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5EAA93E-E74C-4114-9EFE-D8826668CCC3}"/>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16F67AAD-84C1-4054-AAE6-7993241C199B}"/>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FOLLOW-ON LEARNING</a:t>
            </a:r>
          </a:p>
        </p:txBody>
      </p:sp>
      <p:sp>
        <p:nvSpPr>
          <p:cNvPr id="3" name="">
            <a:extLst xmlns:a="http://schemas.openxmlformats.org/drawingml/2006/main">
              <a:ext uri="{FF2B5EF4-FFF2-40B4-BE49-F238E27FC236}">
                <a16:creationId xmlns:a16="http://schemas.microsoft.com/office/drawing/2014/main" id="{00C949DF-50B7-49BA-9E74-FF5F82ED93E1}"/>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Therapeutic engagement</a:t>
            </a:r>
          </a:p>
        </p:txBody>
      </p:sp>
      <p:sp>
        <p:nvSpPr>
          <p:cNvPr id="4" name="">
            <a:extLst xmlns:a="http://schemas.openxmlformats.org/drawingml/2006/main">
              <a:ext uri="{FF2B5EF4-FFF2-40B4-BE49-F238E27FC236}">
                <a16:creationId xmlns:a16="http://schemas.microsoft.com/office/drawing/2014/main" id="{A9140942-1DA7-40A1-9B95-2A5B0EC471FF}"/>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“I’ll stay back while we talk.”</a:t>
            </a:r>
          </a:p>
        </p:txBody>
      </p:sp>
      <p:sp>
        <p:nvSpPr>
          <p:cNvPr id="5" name="">
            <a:extLst xmlns:a="http://schemas.openxmlformats.org/drawingml/2006/main">
              <a:ext uri="{FF2B5EF4-FFF2-40B4-BE49-F238E27FC236}">
                <a16:creationId xmlns:a16="http://schemas.microsoft.com/office/drawing/2014/main" id="{26391C69-8BE5-445A-8B56-7F6B735A540D}"/>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“What is worrying you most just now?”</a:t>
            </a:r>
          </a:p>
        </p:txBody>
      </p:sp>
      <p:sp>
        <p:nvSpPr>
          <p:cNvPr id="6" name="">
            <a:extLst xmlns:a="http://schemas.openxmlformats.org/drawingml/2006/main">
              <a:ext uri="{FF2B5EF4-FFF2-40B4-BE49-F238E27FC236}">
                <a16:creationId xmlns:a16="http://schemas.microsoft.com/office/drawing/2014/main" id="{255CF856-E246-4A63-ADF5-D904BB092522}"/>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“Is it all right if I come a little closer?”</a:t>
            </a:r>
          </a:p>
        </p:txBody>
      </p:sp>
      <p:sp>
        <p:nvSpPr>
          <p:cNvPr id="7" name="">
            <a:extLst xmlns:a="http://schemas.openxmlformats.org/drawingml/2006/main">
              <a:ext uri="{FF2B5EF4-FFF2-40B4-BE49-F238E27FC236}">
                <a16:creationId xmlns:a16="http://schemas.microsoft.com/office/drawing/2014/main" id="{E42029F6-DFAF-4B46-8249-BF8C32B4D54F}"/>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AE0EBB47-4CDC-4018-B2ED-DE29C6DFB109}"/>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04</a:t>
            </a:r>
          </a:p>
        </p:txBody>
      </p:sp>
    </p:spTree>
    <p:extLst>
      <p:ext uri="{BB962C8B-B14F-4D97-AF65-F5344CB8AC3E}">
        <p14:creationId xmlns:p14="http://schemas.microsoft.com/office/powerpoint/2010/main" val="252371878"/>
      </p:ext>
    </p:extLst>
  </p:cSld>
</p:sld>
</file>

<file path=ppt/slides/slide5.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0A6842F-C573-432A-8DD6-1AC1E357907F}"/>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5741EAF5-AA09-463F-94CC-F0503D6A3973}"/>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FOLLOW-ON LEARNING</a:t>
            </a:r>
          </a:p>
        </p:txBody>
      </p:sp>
      <p:sp>
        <p:nvSpPr>
          <p:cNvPr id="3" name="">
            <a:extLst xmlns:a="http://schemas.openxmlformats.org/drawingml/2006/main">
              <a:ext uri="{FF2B5EF4-FFF2-40B4-BE49-F238E27FC236}">
                <a16:creationId xmlns:a16="http://schemas.microsoft.com/office/drawing/2014/main" id="{82833D02-F517-4A1C-99C7-CE86BFCF0A8C}"/>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When care increases distress</a:t>
            </a:r>
          </a:p>
        </p:txBody>
      </p:sp>
      <p:sp>
        <p:nvSpPr>
          <p:cNvPr id="4" name="">
            <a:extLst xmlns:a="http://schemas.openxmlformats.org/drawingml/2006/main">
              <a:ext uri="{FF2B5EF4-FFF2-40B4-BE49-F238E27FC236}">
                <a16:creationId xmlns:a16="http://schemas.microsoft.com/office/drawing/2014/main" id="{7458AE34-329A-4AD5-93D1-AA2CDBE19627}"/>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Pause non-urgent care.</a:t>
            </a:r>
          </a:p>
        </p:txBody>
      </p:sp>
      <p:sp>
        <p:nvSpPr>
          <p:cNvPr id="5" name="">
            <a:extLst xmlns:a="http://schemas.openxmlformats.org/drawingml/2006/main">
              <a:ext uri="{FF2B5EF4-FFF2-40B4-BE49-F238E27FC236}">
                <a16:creationId xmlns:a16="http://schemas.microsoft.com/office/drawing/2014/main" id="{76DBD4A5-7FDD-4CE9-A253-103D9373CE1F}"/>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Assess pain, fear and other needs.</a:t>
            </a:r>
          </a:p>
        </p:txBody>
      </p:sp>
      <p:sp>
        <p:nvSpPr>
          <p:cNvPr id="6" name="">
            <a:extLst xmlns:a="http://schemas.openxmlformats.org/drawingml/2006/main">
              <a:ext uri="{FF2B5EF4-FFF2-40B4-BE49-F238E27FC236}">
                <a16:creationId xmlns:a16="http://schemas.microsoft.com/office/drawing/2014/main" id="{4C5A5908-306B-4DB2-9239-DC072B5EB1F7}"/>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Agree who will speak and who will arrange help.</a:t>
            </a:r>
          </a:p>
        </p:txBody>
      </p:sp>
      <p:sp>
        <p:nvSpPr>
          <p:cNvPr id="7" name="">
            <a:extLst xmlns:a="http://schemas.openxmlformats.org/drawingml/2006/main">
              <a:ext uri="{FF2B5EF4-FFF2-40B4-BE49-F238E27FC236}">
                <a16:creationId xmlns:a16="http://schemas.microsoft.com/office/drawing/2014/main" id="{3432FF59-1E14-446A-868C-1C4DEABEDB93}"/>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DAB7AC1A-83AD-4B56-BB14-2E9C22A0E400}"/>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05</a:t>
            </a:r>
          </a:p>
        </p:txBody>
      </p:sp>
    </p:spTree>
    <p:extLst>
      <p:ext uri="{BB962C8B-B14F-4D97-AF65-F5344CB8AC3E}">
        <p14:creationId xmlns:p14="http://schemas.microsoft.com/office/powerpoint/2010/main" val="1040482861"/>
      </p:ext>
    </p:extLst>
  </p:cSld>
</p:sld>
</file>

<file path=ppt/slides/slide6.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86562BB-2BF1-4DBC-B1FC-33524ABA6555}"/>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E9CEC400-18F9-4CCF-94C5-B89F934E9942}"/>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FOLLOW-ON LEARNING</a:t>
            </a:r>
          </a:p>
        </p:txBody>
      </p:sp>
      <p:sp>
        <p:nvSpPr>
          <p:cNvPr id="3" name="">
            <a:extLst xmlns:a="http://schemas.openxmlformats.org/drawingml/2006/main">
              <a:ext uri="{FF2B5EF4-FFF2-40B4-BE49-F238E27FC236}">
                <a16:creationId xmlns:a16="http://schemas.microsoft.com/office/drawing/2014/main" id="{0FA3EFA8-B456-45AC-AA00-A46C0B30352D}"/>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Consent and leaving</a:t>
            </a:r>
          </a:p>
        </p:txBody>
      </p:sp>
      <p:sp>
        <p:nvSpPr>
          <p:cNvPr id="4" name="">
            <a:extLst xmlns:a="http://schemas.openxmlformats.org/drawingml/2006/main">
              <a:ext uri="{FF2B5EF4-FFF2-40B4-BE49-F238E27FC236}">
                <a16:creationId xmlns:a16="http://schemas.microsoft.com/office/drawing/2014/main" id="{D5595BE4-156F-40C7-8382-FFC6098A184C}"/>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Support the person to understand and decide.</a:t>
            </a:r>
          </a:p>
        </p:txBody>
      </p:sp>
      <p:sp>
        <p:nvSpPr>
          <p:cNvPr id="5" name="">
            <a:extLst xmlns:a="http://schemas.openxmlformats.org/drawingml/2006/main">
              <a:ext uri="{FF2B5EF4-FFF2-40B4-BE49-F238E27FC236}">
                <a16:creationId xmlns:a16="http://schemas.microsoft.com/office/drawing/2014/main" id="{C56BE92A-C0E6-4581-80AA-CE09C443686D}"/>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Seek assessment of the specific decision at that time.</a:t>
            </a:r>
          </a:p>
        </p:txBody>
      </p:sp>
      <p:sp>
        <p:nvSpPr>
          <p:cNvPr id="6" name="">
            <a:extLst xmlns:a="http://schemas.openxmlformats.org/drawingml/2006/main">
              <a:ext uri="{FF2B5EF4-FFF2-40B4-BE49-F238E27FC236}">
                <a16:creationId xmlns:a16="http://schemas.microsoft.com/office/drawing/2014/main" id="{59A8AC50-5955-4C67-9829-742BD32E8B8A}"/>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Use the applicable law and local procedure.</a:t>
            </a:r>
          </a:p>
        </p:txBody>
      </p:sp>
      <p:sp>
        <p:nvSpPr>
          <p:cNvPr id="7" name="">
            <a:extLst xmlns:a="http://schemas.openxmlformats.org/drawingml/2006/main">
              <a:ext uri="{FF2B5EF4-FFF2-40B4-BE49-F238E27FC236}">
                <a16:creationId xmlns:a16="http://schemas.microsoft.com/office/drawing/2014/main" id="{A9616CAC-452F-4B8B-ABAD-0E802017F506}"/>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EAAF844C-D5FA-49F8-AA5D-BF683BE9C5C3}"/>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06</a:t>
            </a:r>
          </a:p>
        </p:txBody>
      </p:sp>
    </p:spTree>
    <p:extLst>
      <p:ext uri="{BB962C8B-B14F-4D97-AF65-F5344CB8AC3E}">
        <p14:creationId xmlns:p14="http://schemas.microsoft.com/office/powerpoint/2010/main" val="782378046"/>
      </p:ext>
    </p:extLst>
  </p:cSld>
</p:sld>
</file>

<file path=ppt/slides/slide7.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495D49A-60C2-40FC-8CB5-E3E70E0B397C}"/>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C0CDB25A-4E7E-4AA2-994B-E44ADDA17BBA}"/>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FOLLOW-ON LEARNING</a:t>
            </a:r>
          </a:p>
        </p:txBody>
      </p:sp>
      <p:sp>
        <p:nvSpPr>
          <p:cNvPr id="3" name="">
            <a:extLst xmlns:a="http://schemas.openxmlformats.org/drawingml/2006/main">
              <a:ext uri="{FF2B5EF4-FFF2-40B4-BE49-F238E27FC236}">
                <a16:creationId xmlns:a16="http://schemas.microsoft.com/office/drawing/2014/main" id="{4FE92EE9-DFF8-43CD-BAAD-32B9895D5EB0}"/>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Swallowing safety</a:t>
            </a:r>
          </a:p>
        </p:txBody>
      </p:sp>
      <p:sp>
        <p:nvSpPr>
          <p:cNvPr id="4" name="">
            <a:extLst xmlns:a="http://schemas.openxmlformats.org/drawingml/2006/main">
              <a:ext uri="{FF2B5EF4-FFF2-40B4-BE49-F238E27FC236}">
                <a16:creationId xmlns:a16="http://schemas.microsoft.com/office/drawing/2014/main" id="{105B0B02-F373-46B3-A965-05A24419416C}"/>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A drowsy person may be unsafe to swallow.</a:t>
            </a:r>
          </a:p>
        </p:txBody>
      </p:sp>
      <p:sp>
        <p:nvSpPr>
          <p:cNvPr id="5" name="">
            <a:extLst xmlns:a="http://schemas.openxmlformats.org/drawingml/2006/main">
              <a:ext uri="{FF2B5EF4-FFF2-40B4-BE49-F238E27FC236}">
                <a16:creationId xmlns:a16="http://schemas.microsoft.com/office/drawing/2014/main" id="{05A95740-1EDC-479C-9E97-658EA3C597C1}"/>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Pause unsafe oral intake and obtain prompt clinical advice.</a:t>
            </a:r>
          </a:p>
        </p:txBody>
      </p:sp>
      <p:sp>
        <p:nvSpPr>
          <p:cNvPr id="6" name="">
            <a:extLst xmlns:a="http://schemas.openxmlformats.org/drawingml/2006/main">
              <a:ext uri="{FF2B5EF4-FFF2-40B4-BE49-F238E27FC236}">
                <a16:creationId xmlns:a16="http://schemas.microsoft.com/office/drawing/2014/main" id="{59C9A8D3-6A5D-4D86-B170-635B6C8CDB4F}"/>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Make a plan for fluids, nutrition and essential medicines.</a:t>
            </a:r>
          </a:p>
        </p:txBody>
      </p:sp>
      <p:sp>
        <p:nvSpPr>
          <p:cNvPr id="7" name="">
            <a:extLst xmlns:a="http://schemas.openxmlformats.org/drawingml/2006/main">
              <a:ext uri="{FF2B5EF4-FFF2-40B4-BE49-F238E27FC236}">
                <a16:creationId xmlns:a16="http://schemas.microsoft.com/office/drawing/2014/main" id="{1F8657BC-2012-4477-871E-CEE8DB23D4D9}"/>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FCA2D1DE-2B33-470E-B51D-1C0D69BDCE59}"/>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07</a:t>
            </a:r>
          </a:p>
        </p:txBody>
      </p:sp>
    </p:spTree>
    <p:extLst>
      <p:ext uri="{BB962C8B-B14F-4D97-AF65-F5344CB8AC3E}">
        <p14:creationId xmlns:p14="http://schemas.microsoft.com/office/powerpoint/2010/main" val="747889272"/>
      </p:ext>
    </p:extLst>
  </p:cSld>
</p:sld>
</file>

<file path=ppt/slides/slide8.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3FF5410-B45B-4053-8851-54A4BE04335B}"/>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B7EA91E8-3A7C-43B0-959D-4AE7708192B0}"/>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FOLLOW-ON LEARNING</a:t>
            </a:r>
          </a:p>
        </p:txBody>
      </p:sp>
      <p:sp>
        <p:nvSpPr>
          <p:cNvPr id="3" name="">
            <a:extLst xmlns:a="http://schemas.openxmlformats.org/drawingml/2006/main">
              <a:ext uri="{FF2B5EF4-FFF2-40B4-BE49-F238E27FC236}">
                <a16:creationId xmlns:a16="http://schemas.microsoft.com/office/drawing/2014/main" id="{FCFF7218-FA65-4407-847E-66DB549E1E93}"/>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Patient and staff safety</a:t>
            </a:r>
          </a:p>
        </p:txBody>
      </p:sp>
      <p:sp>
        <p:nvSpPr>
          <p:cNvPr id="4" name="">
            <a:extLst xmlns:a="http://schemas.openxmlformats.org/drawingml/2006/main">
              <a:ext uri="{FF2B5EF4-FFF2-40B4-BE49-F238E27FC236}">
                <a16:creationId xmlns:a16="http://schemas.microsoft.com/office/drawing/2014/main" id="{BE103986-E941-4FC5-8734-83A07CD8C1B9}"/>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Review mobility, toileting and observation needs.</a:t>
            </a:r>
          </a:p>
        </p:txBody>
      </p:sp>
      <p:sp>
        <p:nvSpPr>
          <p:cNvPr id="5" name="">
            <a:extLst xmlns:a="http://schemas.openxmlformats.org/drawingml/2006/main">
              <a:ext uri="{FF2B5EF4-FFF2-40B4-BE49-F238E27FC236}">
                <a16:creationId xmlns:a16="http://schemas.microsoft.com/office/drawing/2014/main" id="{5791A269-FAC1-4751-837A-028211FC189A}"/>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Assess the continuing need for tubes and devices.</a:t>
            </a:r>
          </a:p>
        </p:txBody>
      </p:sp>
      <p:sp>
        <p:nvSpPr>
          <p:cNvPr id="6" name="">
            <a:extLst xmlns:a="http://schemas.openxmlformats.org/drawingml/2006/main">
              <a:ext uri="{FF2B5EF4-FFF2-40B4-BE49-F238E27FC236}">
                <a16:creationId xmlns:a16="http://schemas.microsoft.com/office/drawing/2014/main" id="{FA597233-A3AE-4C5E-84E3-49743CF18E07}"/>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Arrange trained help and an achievable staffing plan.</a:t>
            </a:r>
          </a:p>
        </p:txBody>
      </p:sp>
      <p:sp>
        <p:nvSpPr>
          <p:cNvPr id="7" name="">
            <a:extLst xmlns:a="http://schemas.openxmlformats.org/drawingml/2006/main">
              <a:ext uri="{FF2B5EF4-FFF2-40B4-BE49-F238E27FC236}">
                <a16:creationId xmlns:a16="http://schemas.microsoft.com/office/drawing/2014/main" id="{DAE0A1C0-68C7-441A-AAF8-EE017A5D5390}"/>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D049EFCF-9860-4E7E-B6B2-7BD57FD92FE6}"/>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08</a:t>
            </a:r>
          </a:p>
        </p:txBody>
      </p:sp>
    </p:spTree>
    <p:extLst>
      <p:ext uri="{BB962C8B-B14F-4D97-AF65-F5344CB8AC3E}">
        <p14:creationId xmlns:p14="http://schemas.microsoft.com/office/powerpoint/2010/main" val="375496488"/>
      </p:ext>
    </p:extLst>
  </p:cSld>
</p:sld>
</file>

<file path=ppt/slides/slide9.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7C7AD7C-2266-4292-8FB7-8715582D1566}"/>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7CB1E869-8E93-4662-92F6-34F51435D4B7}"/>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FOLLOW-ON LEARNING</a:t>
            </a:r>
          </a:p>
        </p:txBody>
      </p:sp>
      <p:sp>
        <p:nvSpPr>
          <p:cNvPr id="3" name="">
            <a:extLst xmlns:a="http://schemas.openxmlformats.org/drawingml/2006/main">
              <a:ext uri="{FF2B5EF4-FFF2-40B4-BE49-F238E27FC236}">
                <a16:creationId xmlns:a16="http://schemas.microsoft.com/office/drawing/2014/main" id="{9847ABDE-2A9C-49E1-A3D5-7B3506A8757D}"/>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Medicines for distress or agitation</a:t>
            </a:r>
          </a:p>
        </p:txBody>
      </p:sp>
      <p:sp>
        <p:nvSpPr>
          <p:cNvPr id="4" name="">
            <a:extLst xmlns:a="http://schemas.openxmlformats.org/drawingml/2006/main">
              <a:ext uri="{FF2B5EF4-FFF2-40B4-BE49-F238E27FC236}">
                <a16:creationId xmlns:a16="http://schemas.microsoft.com/office/drawing/2014/main" id="{877E951D-7EB7-4A7C-A393-3FF2E5D57BAE}"/>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Treat pain and other causes throughout.</a:t>
            </a:r>
          </a:p>
        </p:txBody>
      </p:sp>
      <p:sp>
        <p:nvSpPr>
          <p:cNvPr id="5" name="">
            <a:extLst xmlns:a="http://schemas.openxmlformats.org/drawingml/2006/main">
              <a:ext uri="{FF2B5EF4-FFF2-40B4-BE49-F238E27FC236}">
                <a16:creationId xmlns:a16="http://schemas.microsoft.com/office/drawing/2014/main" id="{FB26463D-F662-41E6-9B8A-837E60E0BB78}"/>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Define the intended benefit of any additional medicine.</a:t>
            </a:r>
          </a:p>
        </p:txBody>
      </p:sp>
      <p:sp>
        <p:nvSpPr>
          <p:cNvPr id="6" name="">
            <a:extLst xmlns:a="http://schemas.openxmlformats.org/drawingml/2006/main">
              <a:ext uri="{FF2B5EF4-FFF2-40B4-BE49-F238E27FC236}">
                <a16:creationId xmlns:a16="http://schemas.microsoft.com/office/drawing/2014/main" id="{C17EE784-2F70-4DBF-BFBA-5D3E1B9404D0}"/>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Use an authorised prescriber and a review plan.</a:t>
            </a:r>
          </a:p>
        </p:txBody>
      </p:sp>
      <p:sp>
        <p:nvSpPr>
          <p:cNvPr id="7" name="">
            <a:extLst xmlns:a="http://schemas.openxmlformats.org/drawingml/2006/main">
              <a:ext uri="{FF2B5EF4-FFF2-40B4-BE49-F238E27FC236}">
                <a16:creationId xmlns:a16="http://schemas.microsoft.com/office/drawing/2014/main" id="{C82A76FE-0F20-4F01-AA69-C9A18E33C39F}"/>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49AF5DD0-2660-4ED9-8FA6-220DA03BA416}"/>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09</a:t>
            </a:r>
          </a:p>
        </p:txBody>
      </p:sp>
    </p:spTree>
    <p:extLst>
      <p:ext uri="{BB962C8B-B14F-4D97-AF65-F5344CB8AC3E}">
        <p14:creationId xmlns:p14="http://schemas.microsoft.com/office/powerpoint/2010/main" val="1964207262"/>
      </p:ext>
    </p:extLst>
  </p:cSld>
</p:sld>
</file>

<file path=ppt/slides/slide10.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CD7C6A7-D7C1-429D-9093-3965402AFE98}"/>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E7A8DCC3-575E-47F7-BEEA-8186379E090B}"/>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FOLLOW-ON LEARNING</a:t>
            </a:r>
          </a:p>
        </p:txBody>
      </p:sp>
      <p:sp>
        <p:nvSpPr>
          <p:cNvPr id="3" name="">
            <a:extLst xmlns:a="http://schemas.openxmlformats.org/drawingml/2006/main">
              <a:ext uri="{FF2B5EF4-FFF2-40B4-BE49-F238E27FC236}">
                <a16:creationId xmlns:a16="http://schemas.microsoft.com/office/drawing/2014/main" id="{2A75269B-872B-4F43-9E95-86E5B4FABDF5}"/>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Medicine safety</a:t>
            </a:r>
          </a:p>
        </p:txBody>
      </p:sp>
      <p:sp>
        <p:nvSpPr>
          <p:cNvPr id="4" name="">
            <a:extLst xmlns:a="http://schemas.openxmlformats.org/drawingml/2006/main">
              <a:ext uri="{FF2B5EF4-FFF2-40B4-BE49-F238E27FC236}">
                <a16:creationId xmlns:a16="http://schemas.microsoft.com/office/drawing/2014/main" id="{C2C20966-3924-43C2-8299-C8A9A36CE2EC}"/>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Haloperidol must not be used in Parkinson’s disease or dementia with Lewy bodies.</a:t>
            </a:r>
          </a:p>
        </p:txBody>
      </p:sp>
      <p:sp>
        <p:nvSpPr>
          <p:cNvPr id="5" name="">
            <a:extLst xmlns:a="http://schemas.openxmlformats.org/drawingml/2006/main">
              <a:ext uri="{FF2B5EF4-FFF2-40B4-BE49-F238E27FC236}">
                <a16:creationId xmlns:a16="http://schemas.microsoft.com/office/drawing/2014/main" id="{D6B37C5F-3829-4B14-AEEE-62513601E03B}"/>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Benzodiazepines usually require a specific indication.</a:t>
            </a:r>
          </a:p>
        </p:txBody>
      </p:sp>
      <p:sp>
        <p:nvSpPr>
          <p:cNvPr id="6" name="">
            <a:extLst xmlns:a="http://schemas.openxmlformats.org/drawingml/2006/main">
              <a:ext uri="{FF2B5EF4-FFF2-40B4-BE49-F238E27FC236}">
                <a16:creationId xmlns:a16="http://schemas.microsoft.com/office/drawing/2014/main" id="{20B53EB4-1262-4FB3-A6CA-510A2527480F}"/>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7" name="">
            <a:extLst xmlns:a="http://schemas.openxmlformats.org/drawingml/2006/main">
              <a:ext uri="{FF2B5EF4-FFF2-40B4-BE49-F238E27FC236}">
                <a16:creationId xmlns:a16="http://schemas.microsoft.com/office/drawing/2014/main" id="{12FADB55-A29F-4C2C-91D5-26FB383E8442}"/>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10</a:t>
            </a:r>
          </a:p>
        </p:txBody>
      </p:sp>
    </p:spTree>
    <p:extLst>
      <p:ext uri="{BB962C8B-B14F-4D97-AF65-F5344CB8AC3E}">
        <p14:creationId xmlns:p14="http://schemas.microsoft.com/office/powerpoint/2010/main" val="741932958"/>
      </p:ext>
    </p:extLst>
  </p:cSld>
</p:sld>
</file>

<file path=ppt/slides/slide11.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9AE1226-7D5D-4B7D-BBE1-7F104EF29550}"/>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7769ECCD-3FB5-4BF0-9DF6-19B2F0B63206}"/>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FOLLOW-ON LEARNING</a:t>
            </a:r>
          </a:p>
        </p:txBody>
      </p:sp>
      <p:sp>
        <p:nvSpPr>
          <p:cNvPr id="3" name="">
            <a:extLst xmlns:a="http://schemas.openxmlformats.org/drawingml/2006/main">
              <a:ext uri="{FF2B5EF4-FFF2-40B4-BE49-F238E27FC236}">
                <a16:creationId xmlns:a16="http://schemas.microsoft.com/office/drawing/2014/main" id="{2935FDBE-88B6-45A4-8C4E-4EDC0C0E53A3}"/>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After a medicine</a:t>
            </a:r>
          </a:p>
        </p:txBody>
      </p:sp>
      <p:sp>
        <p:nvSpPr>
          <p:cNvPr id="4" name="">
            <a:extLst xmlns:a="http://schemas.openxmlformats.org/drawingml/2006/main">
              <a:ext uri="{FF2B5EF4-FFF2-40B4-BE49-F238E27FC236}">
                <a16:creationId xmlns:a16="http://schemas.microsoft.com/office/drawing/2014/main" id="{EE2D1192-E6C2-46AE-93C8-B9F63686622A}"/>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Less movement may be sedation.</a:t>
            </a:r>
          </a:p>
        </p:txBody>
      </p:sp>
      <p:sp>
        <p:nvSpPr>
          <p:cNvPr id="5" name="">
            <a:extLst xmlns:a="http://schemas.openxmlformats.org/drawingml/2006/main">
              <a:ext uri="{FF2B5EF4-FFF2-40B4-BE49-F238E27FC236}">
                <a16:creationId xmlns:a16="http://schemas.microsoft.com/office/drawing/2014/main" id="{4EF60045-35C4-489E-B893-21BAE8A8D266}"/>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Seek prompt review of marked sleepiness.</a:t>
            </a:r>
          </a:p>
        </p:txBody>
      </p:sp>
      <p:sp>
        <p:nvSpPr>
          <p:cNvPr id="6" name="">
            <a:extLst xmlns:a="http://schemas.openxmlformats.org/drawingml/2006/main">
              <a:ext uri="{FF2B5EF4-FFF2-40B4-BE49-F238E27FC236}">
                <a16:creationId xmlns:a16="http://schemas.microsoft.com/office/drawing/2014/main" id="{0303FD98-C440-4F80-A458-733D49B567C4}"/>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Use emergency help for difficult waking or abnormal breathing.</a:t>
            </a:r>
          </a:p>
        </p:txBody>
      </p:sp>
      <p:sp>
        <p:nvSpPr>
          <p:cNvPr id="7" name="">
            <a:extLst xmlns:a="http://schemas.openxmlformats.org/drawingml/2006/main">
              <a:ext uri="{FF2B5EF4-FFF2-40B4-BE49-F238E27FC236}">
                <a16:creationId xmlns:a16="http://schemas.microsoft.com/office/drawing/2014/main" id="{2E68B0D9-58A5-44D4-91C2-EC6885532145}"/>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E256F1EC-DC4F-49C9-A08F-3ED5DDA9DCAD}"/>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11</a:t>
            </a:r>
          </a:p>
        </p:txBody>
      </p:sp>
    </p:spTree>
    <p:extLst>
      <p:ext uri="{BB962C8B-B14F-4D97-AF65-F5344CB8AC3E}">
        <p14:creationId xmlns:p14="http://schemas.microsoft.com/office/powerpoint/2010/main" val="13293235"/>
      </p:ext>
    </p:extLst>
  </p:cSld>
</p:sld>
</file>

<file path=ppt/slides/slide12.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B7831ED-C117-45DF-A80B-25041478880D}"/>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0F177D98-1F7A-4ECD-9598-9BCE3F6D8637}"/>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FOLLOW-ON LEARNING</a:t>
            </a:r>
          </a:p>
        </p:txBody>
      </p:sp>
      <p:sp>
        <p:nvSpPr>
          <p:cNvPr id="3" name="">
            <a:extLst xmlns:a="http://schemas.openxmlformats.org/drawingml/2006/main">
              <a:ext uri="{FF2B5EF4-FFF2-40B4-BE49-F238E27FC236}">
                <a16:creationId xmlns:a16="http://schemas.microsoft.com/office/drawing/2014/main" id="{4666D3FA-4A57-48EE-A302-35900460D0DB}"/>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Intensive care</a:t>
            </a:r>
          </a:p>
        </p:txBody>
      </p:sp>
      <p:sp>
        <p:nvSpPr>
          <p:cNvPr id="4" name="">
            <a:extLst xmlns:a="http://schemas.openxmlformats.org/drawingml/2006/main">
              <a:ext uri="{FF2B5EF4-FFF2-40B4-BE49-F238E27FC236}">
                <a16:creationId xmlns:a16="http://schemas.microsoft.com/office/drawing/2014/main" id="{9959D7C6-BB46-4FD2-8B9E-2299F35B936D}"/>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Call the appropriate ICU colleague or emergency response.</a:t>
            </a:r>
          </a:p>
        </p:txBody>
      </p:sp>
      <p:sp>
        <p:nvSpPr>
          <p:cNvPr id="5" name="">
            <a:extLst xmlns:a="http://schemas.openxmlformats.org/drawingml/2006/main">
              <a:ext uri="{FF2B5EF4-FFF2-40B4-BE49-F238E27FC236}">
                <a16:creationId xmlns:a16="http://schemas.microsoft.com/office/drawing/2014/main" id="{DC1E8DFB-B679-4D03-852B-A8B50EAF7E4E}"/>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Assess pain, breathing and communication needs.</a:t>
            </a:r>
          </a:p>
        </p:txBody>
      </p:sp>
      <p:sp>
        <p:nvSpPr>
          <p:cNvPr id="6" name="">
            <a:extLst xmlns:a="http://schemas.openxmlformats.org/drawingml/2006/main">
              <a:ext uri="{FF2B5EF4-FFF2-40B4-BE49-F238E27FC236}">
                <a16:creationId xmlns:a16="http://schemas.microsoft.com/office/drawing/2014/main" id="{597C04A1-5B16-4765-BAB2-8CCE9F2C5FAE}"/>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Use specialist assessment tools and current protocols.</a:t>
            </a:r>
          </a:p>
        </p:txBody>
      </p:sp>
      <p:sp>
        <p:nvSpPr>
          <p:cNvPr id="7" name="">
            <a:extLst xmlns:a="http://schemas.openxmlformats.org/drawingml/2006/main">
              <a:ext uri="{FF2B5EF4-FFF2-40B4-BE49-F238E27FC236}">
                <a16:creationId xmlns:a16="http://schemas.microsoft.com/office/drawing/2014/main" id="{37122536-7727-4726-B3F7-4EC4854EA967}"/>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3AC637D6-2AE0-4396-9345-CD3F4CFD72CB}"/>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12</a:t>
            </a:r>
          </a:p>
        </p:txBody>
      </p:sp>
    </p:spTree>
    <p:extLst>
      <p:ext uri="{BB962C8B-B14F-4D97-AF65-F5344CB8AC3E}">
        <p14:creationId xmlns:p14="http://schemas.microsoft.com/office/powerpoint/2010/main" val="843981885"/>
      </p:ext>
    </p:extLst>
  </p:cSld>
</p:sld>
</file>

<file path=ppt/slides/slide13.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99EC399-1DF8-4CFA-9B02-ED737FC2CD92}"/>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ACB3F980-517D-4028-834F-C68A2FAB933A}"/>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FOLLOW-ON LEARNING</a:t>
            </a:r>
          </a:p>
        </p:txBody>
      </p:sp>
      <p:sp>
        <p:nvSpPr>
          <p:cNvPr id="3" name="">
            <a:extLst xmlns:a="http://schemas.openxmlformats.org/drawingml/2006/main">
              <a:ext uri="{FF2B5EF4-FFF2-40B4-BE49-F238E27FC236}">
                <a16:creationId xmlns:a16="http://schemas.microsoft.com/office/drawing/2014/main" id="{A3B66483-DBD6-418B-8EE5-50243BA7004B}"/>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After the incident</a:t>
            </a:r>
          </a:p>
        </p:txBody>
      </p:sp>
      <p:sp>
        <p:nvSpPr>
          <p:cNvPr id="4" name="">
            <a:extLst xmlns:a="http://schemas.openxmlformats.org/drawingml/2006/main">
              <a:ext uri="{FF2B5EF4-FFF2-40B4-BE49-F238E27FC236}">
                <a16:creationId xmlns:a16="http://schemas.microsoft.com/office/drawing/2014/main" id="{A42158EC-02FE-4EC2-9F8A-7E0F4D48EC84}"/>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Reassess the person and check for injury.</a:t>
            </a:r>
          </a:p>
        </p:txBody>
      </p:sp>
      <p:sp>
        <p:nvSpPr>
          <p:cNvPr id="5" name="">
            <a:extLst xmlns:a="http://schemas.openxmlformats.org/drawingml/2006/main">
              <a:ext uri="{FF2B5EF4-FFF2-40B4-BE49-F238E27FC236}">
                <a16:creationId xmlns:a16="http://schemas.microsoft.com/office/drawing/2014/main" id="{0D154C19-2D86-44EC-94AC-25A9C472932D}"/>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Listen to their account when they can engage.</a:t>
            </a:r>
          </a:p>
        </p:txBody>
      </p:sp>
      <p:sp>
        <p:nvSpPr>
          <p:cNvPr id="6" name="">
            <a:extLst xmlns:a="http://schemas.openxmlformats.org/drawingml/2006/main">
              <a:ext uri="{FF2B5EF4-FFF2-40B4-BE49-F238E27FC236}">
                <a16:creationId xmlns:a16="http://schemas.microsoft.com/office/drawing/2014/main" id="{182AB64E-1395-4BC9-8255-D26B065FF6FF}"/>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Review what helped and support everyone affected.</a:t>
            </a:r>
          </a:p>
        </p:txBody>
      </p:sp>
      <p:sp>
        <p:nvSpPr>
          <p:cNvPr id="7" name="">
            <a:extLst xmlns:a="http://schemas.openxmlformats.org/drawingml/2006/main">
              <a:ext uri="{FF2B5EF4-FFF2-40B4-BE49-F238E27FC236}">
                <a16:creationId xmlns:a16="http://schemas.microsoft.com/office/drawing/2014/main" id="{4AAF6EBC-F230-4491-952E-B290E50CBE45}"/>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3F669929-9606-4B52-A6D2-37794983244B}"/>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13</a:t>
            </a:r>
          </a:p>
        </p:txBody>
      </p:sp>
    </p:spTree>
    <p:extLst>
      <p:ext uri="{BB962C8B-B14F-4D97-AF65-F5344CB8AC3E}">
        <p14:creationId xmlns:p14="http://schemas.microsoft.com/office/powerpoint/2010/main" val="944762133"/>
      </p:ext>
    </p:extLst>
  </p:cSld>
</p:sld>
</file>

<file path=ppt/slides/slide14.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5F22CB1-FD92-4E92-8D67-CC6CC155BB69}"/>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81553AB9-21DD-48F2-B3FB-ABB624204A0B}"/>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FOLLOW-ON LEARNING</a:t>
            </a:r>
          </a:p>
        </p:txBody>
      </p:sp>
      <p:sp>
        <p:nvSpPr>
          <p:cNvPr id="3" name="">
            <a:extLst xmlns:a="http://schemas.openxmlformats.org/drawingml/2006/main">
              <a:ext uri="{FF2B5EF4-FFF2-40B4-BE49-F238E27FC236}">
                <a16:creationId xmlns:a16="http://schemas.microsoft.com/office/drawing/2014/main" id="{C2B6121B-594C-40B7-9CCA-5E089AFE8C90}"/>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A short handover</a:t>
            </a:r>
          </a:p>
        </p:txBody>
      </p:sp>
      <p:sp>
        <p:nvSpPr>
          <p:cNvPr id="4" name="">
            <a:extLst xmlns:a="http://schemas.openxmlformats.org/drawingml/2006/main">
              <a:ext uri="{FF2B5EF4-FFF2-40B4-BE49-F238E27FC236}">
                <a16:creationId xmlns:a16="http://schemas.microsoft.com/office/drawing/2014/main" id="{78A8FC34-B1B0-463D-8850-2613EC0C4AB0}"/>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The new change and the current danger</a:t>
            </a:r>
          </a:p>
        </p:txBody>
      </p:sp>
      <p:sp>
        <p:nvSpPr>
          <p:cNvPr id="5" name="">
            <a:extLst xmlns:a="http://schemas.openxmlformats.org/drawingml/2006/main">
              <a:ext uri="{FF2B5EF4-FFF2-40B4-BE49-F238E27FC236}">
                <a16:creationId xmlns:a16="http://schemas.microsoft.com/office/drawing/2014/main" id="{8D6A579D-73CC-4806-87B3-3F82C16DB839}"/>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Possible causes and the person’s concerns</a:t>
            </a:r>
          </a:p>
        </p:txBody>
      </p:sp>
      <p:sp>
        <p:nvSpPr>
          <p:cNvPr id="6" name="">
            <a:extLst xmlns:a="http://schemas.openxmlformats.org/drawingml/2006/main">
              <a:ext uri="{FF2B5EF4-FFF2-40B4-BE49-F238E27FC236}">
                <a16:creationId xmlns:a16="http://schemas.microsoft.com/office/drawing/2014/main" id="{6A8AEDE4-06BD-4514-843B-DD3FC2CB020A}"/>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What helped and what help is needed now</a:t>
            </a:r>
          </a:p>
        </p:txBody>
      </p:sp>
      <p:sp>
        <p:nvSpPr>
          <p:cNvPr id="7" name="">
            <a:extLst xmlns:a="http://schemas.openxmlformats.org/drawingml/2006/main">
              <a:ext uri="{FF2B5EF4-FFF2-40B4-BE49-F238E27FC236}">
                <a16:creationId xmlns:a16="http://schemas.microsoft.com/office/drawing/2014/main" id="{541F53DD-FBC5-417C-9009-9EF9C29AF42F}"/>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C01B47F0-2EC7-4CD5-A844-6E7F2872D830}"/>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14</a:t>
            </a:r>
          </a:p>
        </p:txBody>
      </p:sp>
    </p:spTree>
    <p:extLst>
      <p:ext uri="{BB962C8B-B14F-4D97-AF65-F5344CB8AC3E}">
        <p14:creationId xmlns:p14="http://schemas.microsoft.com/office/powerpoint/2010/main" val="1431020989"/>
      </p:ext>
    </p:extLst>
  </p:cSld>
</p:sld>
</file>

<file path=ppt/slides/slide15.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89E9578-BC23-490F-8A58-7A1411B51141}"/>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8B39308D-B5FB-4035-82F0-C49653634EBA}"/>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FOLLOW-ON LEARNING</a:t>
            </a:r>
          </a:p>
        </p:txBody>
      </p:sp>
      <p:sp>
        <p:nvSpPr>
          <p:cNvPr id="3" name="">
            <a:extLst xmlns:a="http://schemas.openxmlformats.org/drawingml/2006/main">
              <a:ext uri="{FF2B5EF4-FFF2-40B4-BE49-F238E27FC236}">
                <a16:creationId xmlns:a16="http://schemas.microsoft.com/office/drawing/2014/main" id="{88731EC2-1280-4CBE-9E45-56D85E44FE01}"/>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Assessment and local practice</a:t>
            </a:r>
          </a:p>
        </p:txBody>
      </p:sp>
      <p:sp>
        <p:nvSpPr>
          <p:cNvPr id="4" name="">
            <a:extLst xmlns:a="http://schemas.openxmlformats.org/drawingml/2006/main">
              <a:ext uri="{FF2B5EF4-FFF2-40B4-BE49-F238E27FC236}">
                <a16:creationId xmlns:a16="http://schemas.microsoft.com/office/drawing/2014/main" id="{614F36F8-309D-450D-97FA-32AD2226FF8C}"/>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Answer the online questions and read every explanation.</a:t>
            </a:r>
          </a:p>
        </p:txBody>
      </p:sp>
      <p:sp>
        <p:nvSpPr>
          <p:cNvPr id="5" name="">
            <a:extLst xmlns:a="http://schemas.openxmlformats.org/drawingml/2006/main">
              <a:ext uri="{FF2B5EF4-FFF2-40B4-BE49-F238E27FC236}">
                <a16:creationId xmlns:a16="http://schemas.microsoft.com/office/drawing/2014/main" id="{514A11C5-C5B3-4284-8F86-794CAB135DDC}"/>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Correct the required safety answers before obtaining a certificate.</a:t>
            </a:r>
          </a:p>
        </p:txBody>
      </p:sp>
      <p:sp>
        <p:nvSpPr>
          <p:cNvPr id="6" name="">
            <a:extLst xmlns:a="http://schemas.openxmlformats.org/drawingml/2006/main">
              <a:ext uri="{FF2B5EF4-FFF2-40B4-BE49-F238E27FC236}">
                <a16:creationId xmlns:a16="http://schemas.microsoft.com/office/drawing/2014/main" id="{3FD579AE-64E1-45C4-AB2B-F5B7029538CE}"/>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Arrange supervised practice for clinical skills.</a:t>
            </a:r>
          </a:p>
        </p:txBody>
      </p:sp>
      <p:sp>
        <p:nvSpPr>
          <p:cNvPr id="7" name="">
            <a:extLst xmlns:a="http://schemas.openxmlformats.org/drawingml/2006/main">
              <a:ext uri="{FF2B5EF4-FFF2-40B4-BE49-F238E27FC236}">
                <a16:creationId xmlns:a16="http://schemas.microsoft.com/office/drawing/2014/main" id="{1692728E-C116-4CB6-8851-3AC5DCDF004B}"/>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CF3DB2D2-0389-4543-9EB1-60D405176061}"/>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15</a:t>
            </a:r>
          </a:p>
        </p:txBody>
      </p:sp>
    </p:spTree>
    <p:extLst>
      <p:ext uri="{BB962C8B-B14F-4D97-AF65-F5344CB8AC3E}">
        <p14:creationId xmlns:p14="http://schemas.microsoft.com/office/powerpoint/2010/main" val="6063996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2026-09-20T07:11:02.3430000Z</dcterms:created>
  <dcterms:modified xsi:type="dcterms:W3CDTF">2026-09-20T07:11:02.3430000Z</dcterms:modified>
</coreProperties>
</file>